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08" r:id="rId1"/>
  </p:sldMasterIdLst>
  <p:notesMasterIdLst>
    <p:notesMasterId r:id="rId41"/>
  </p:notesMasterIdLst>
  <p:handoutMasterIdLst>
    <p:handoutMasterId r:id="rId42"/>
  </p:handoutMasterIdLst>
  <p:sldIdLst>
    <p:sldId id="613" r:id="rId2"/>
    <p:sldId id="691" r:id="rId3"/>
    <p:sldId id="692" r:id="rId4"/>
    <p:sldId id="693" r:id="rId5"/>
    <p:sldId id="694" r:id="rId6"/>
    <p:sldId id="695" r:id="rId7"/>
    <p:sldId id="696" r:id="rId8"/>
    <p:sldId id="697" r:id="rId9"/>
    <p:sldId id="698" r:id="rId10"/>
    <p:sldId id="699" r:id="rId11"/>
    <p:sldId id="706" r:id="rId12"/>
    <p:sldId id="730" r:id="rId13"/>
    <p:sldId id="709" r:id="rId14"/>
    <p:sldId id="722" r:id="rId15"/>
    <p:sldId id="710" r:id="rId16"/>
    <p:sldId id="711" r:id="rId17"/>
    <p:sldId id="712" r:id="rId18"/>
    <p:sldId id="721" r:id="rId19"/>
    <p:sldId id="720" r:id="rId20"/>
    <p:sldId id="724" r:id="rId21"/>
    <p:sldId id="727" r:id="rId22"/>
    <p:sldId id="729" r:id="rId23"/>
    <p:sldId id="703" r:id="rId24"/>
    <p:sldId id="725" r:id="rId25"/>
    <p:sldId id="700" r:id="rId26"/>
    <p:sldId id="713" r:id="rId27"/>
    <p:sldId id="731" r:id="rId28"/>
    <p:sldId id="701" r:id="rId29"/>
    <p:sldId id="705" r:id="rId30"/>
    <p:sldId id="723" r:id="rId31"/>
    <p:sldId id="707" r:id="rId32"/>
    <p:sldId id="715" r:id="rId33"/>
    <p:sldId id="704" r:id="rId34"/>
    <p:sldId id="717" r:id="rId35"/>
    <p:sldId id="718" r:id="rId36"/>
    <p:sldId id="719" r:id="rId37"/>
    <p:sldId id="728" r:id="rId38"/>
    <p:sldId id="714" r:id="rId39"/>
    <p:sldId id="726" r:id="rId4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B3295"/>
    <a:srgbClr val="263B86"/>
    <a:srgbClr val="CD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7"/>
    <p:restoredTop sz="91396" autoAdjust="0"/>
  </p:normalViewPr>
  <p:slideViewPr>
    <p:cSldViewPr>
      <p:cViewPr>
        <p:scale>
          <a:sx n="80" d="100"/>
          <a:sy n="80" d="100"/>
        </p:scale>
        <p:origin x="23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80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charset="0"/>
              </a:defRPr>
            </a:lvl1pPr>
          </a:lstStyle>
          <a:p>
            <a:pPr>
              <a:defRPr/>
            </a:pPr>
            <a:endParaRPr lang="en-US"/>
          </a:p>
        </p:txBody>
      </p:sp>
      <p:sp>
        <p:nvSpPr>
          <p:cNvPr id="921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charset="0"/>
              </a:defRPr>
            </a:lvl1pPr>
          </a:lstStyle>
          <a:p>
            <a:pPr>
              <a:defRPr/>
            </a:pPr>
            <a:endParaRPr lang="en-US"/>
          </a:p>
        </p:txBody>
      </p:sp>
      <p:sp>
        <p:nvSpPr>
          <p:cNvPr id="922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charset="0"/>
              </a:defRPr>
            </a:lvl1pPr>
          </a:lstStyle>
          <a:p>
            <a:pPr>
              <a:defRPr/>
            </a:pPr>
            <a:endParaRPr lang="en-US"/>
          </a:p>
        </p:txBody>
      </p:sp>
      <p:sp>
        <p:nvSpPr>
          <p:cNvPr id="922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charset="0"/>
              </a:defRPr>
            </a:lvl1pPr>
          </a:lstStyle>
          <a:p>
            <a:pPr>
              <a:defRPr/>
            </a:pPr>
            <a:fld id="{87623514-A609-044E-AE33-B9A179A6CE4B}" type="slidenum">
              <a:rPr lang="en-US"/>
              <a:pPr>
                <a:defRPr/>
              </a:pPr>
              <a:t>‹#›</a:t>
            </a:fld>
            <a:endParaRPr lang="en-US"/>
          </a:p>
        </p:txBody>
      </p:sp>
    </p:spTree>
    <p:extLst>
      <p:ext uri="{BB962C8B-B14F-4D97-AF65-F5344CB8AC3E}">
        <p14:creationId xmlns:p14="http://schemas.microsoft.com/office/powerpoint/2010/main" val="861601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charset="0"/>
              </a:defRPr>
            </a:lvl1pPr>
          </a:lstStyle>
          <a:p>
            <a:pPr>
              <a:defRPr/>
            </a:pPr>
            <a:fld id="{215E1A11-4722-A548-9809-DD88AA3A9B44}" type="slidenum">
              <a:rPr lang="en-US"/>
              <a:pPr>
                <a:defRPr/>
              </a:pPr>
              <a:t>‹#›</a:t>
            </a:fld>
            <a:endParaRPr lang="en-US"/>
          </a:p>
        </p:txBody>
      </p:sp>
    </p:spTree>
    <p:extLst>
      <p:ext uri="{BB962C8B-B14F-4D97-AF65-F5344CB8AC3E}">
        <p14:creationId xmlns:p14="http://schemas.microsoft.com/office/powerpoint/2010/main" val="162678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a:t>
            </a:fld>
            <a:endParaRPr lang="en-US"/>
          </a:p>
        </p:txBody>
      </p:sp>
    </p:spTree>
    <p:extLst>
      <p:ext uri="{BB962C8B-B14F-4D97-AF65-F5344CB8AC3E}">
        <p14:creationId xmlns:p14="http://schemas.microsoft.com/office/powerpoint/2010/main" val="208305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10</a:t>
            </a:fld>
            <a:endParaRPr lang="en-US"/>
          </a:p>
        </p:txBody>
      </p:sp>
    </p:spTree>
    <p:extLst>
      <p:ext uri="{BB962C8B-B14F-4D97-AF65-F5344CB8AC3E}">
        <p14:creationId xmlns:p14="http://schemas.microsoft.com/office/powerpoint/2010/main" val="77500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11</a:t>
            </a:fld>
            <a:endParaRPr lang="en-US"/>
          </a:p>
        </p:txBody>
      </p:sp>
    </p:spTree>
    <p:extLst>
      <p:ext uri="{BB962C8B-B14F-4D97-AF65-F5344CB8AC3E}">
        <p14:creationId xmlns:p14="http://schemas.microsoft.com/office/powerpoint/2010/main" val="64378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12</a:t>
            </a:fld>
            <a:endParaRPr lang="en-US"/>
          </a:p>
        </p:txBody>
      </p:sp>
    </p:spTree>
    <p:extLst>
      <p:ext uri="{BB962C8B-B14F-4D97-AF65-F5344CB8AC3E}">
        <p14:creationId xmlns:p14="http://schemas.microsoft.com/office/powerpoint/2010/main" val="88641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13</a:t>
            </a:fld>
            <a:endParaRPr lang="en-US"/>
          </a:p>
        </p:txBody>
      </p:sp>
    </p:spTree>
    <p:extLst>
      <p:ext uri="{BB962C8B-B14F-4D97-AF65-F5344CB8AC3E}">
        <p14:creationId xmlns:p14="http://schemas.microsoft.com/office/powerpoint/2010/main" val="148523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14</a:t>
            </a:fld>
            <a:endParaRPr lang="en-US"/>
          </a:p>
        </p:txBody>
      </p:sp>
    </p:spTree>
    <p:extLst>
      <p:ext uri="{BB962C8B-B14F-4D97-AF65-F5344CB8AC3E}">
        <p14:creationId xmlns:p14="http://schemas.microsoft.com/office/powerpoint/2010/main" val="81456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15</a:t>
            </a:fld>
            <a:endParaRPr lang="en-US"/>
          </a:p>
        </p:txBody>
      </p:sp>
    </p:spTree>
    <p:extLst>
      <p:ext uri="{BB962C8B-B14F-4D97-AF65-F5344CB8AC3E}">
        <p14:creationId xmlns:p14="http://schemas.microsoft.com/office/powerpoint/2010/main" val="8030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16</a:t>
            </a:fld>
            <a:endParaRPr lang="en-US"/>
          </a:p>
        </p:txBody>
      </p:sp>
    </p:spTree>
    <p:extLst>
      <p:ext uri="{BB962C8B-B14F-4D97-AF65-F5344CB8AC3E}">
        <p14:creationId xmlns:p14="http://schemas.microsoft.com/office/powerpoint/2010/main" val="139973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17</a:t>
            </a:fld>
            <a:endParaRPr lang="en-US"/>
          </a:p>
        </p:txBody>
      </p:sp>
    </p:spTree>
    <p:extLst>
      <p:ext uri="{BB962C8B-B14F-4D97-AF65-F5344CB8AC3E}">
        <p14:creationId xmlns:p14="http://schemas.microsoft.com/office/powerpoint/2010/main" val="2102799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18</a:t>
            </a:fld>
            <a:endParaRPr lang="en-US"/>
          </a:p>
        </p:txBody>
      </p:sp>
    </p:spTree>
    <p:extLst>
      <p:ext uri="{BB962C8B-B14F-4D97-AF65-F5344CB8AC3E}">
        <p14:creationId xmlns:p14="http://schemas.microsoft.com/office/powerpoint/2010/main" val="188053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19</a:t>
            </a:fld>
            <a:endParaRPr lang="en-US"/>
          </a:p>
        </p:txBody>
      </p:sp>
    </p:spTree>
    <p:extLst>
      <p:ext uri="{BB962C8B-B14F-4D97-AF65-F5344CB8AC3E}">
        <p14:creationId xmlns:p14="http://schemas.microsoft.com/office/powerpoint/2010/main" val="116832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a:t>
            </a:fld>
            <a:endParaRPr lang="en-US"/>
          </a:p>
        </p:txBody>
      </p:sp>
    </p:spTree>
    <p:extLst>
      <p:ext uri="{BB962C8B-B14F-4D97-AF65-F5344CB8AC3E}">
        <p14:creationId xmlns:p14="http://schemas.microsoft.com/office/powerpoint/2010/main" val="444277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20</a:t>
            </a:fld>
            <a:endParaRPr lang="en-US"/>
          </a:p>
        </p:txBody>
      </p:sp>
    </p:spTree>
    <p:extLst>
      <p:ext uri="{BB962C8B-B14F-4D97-AF65-F5344CB8AC3E}">
        <p14:creationId xmlns:p14="http://schemas.microsoft.com/office/powerpoint/2010/main" val="1462542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21</a:t>
            </a:fld>
            <a:endParaRPr lang="en-US"/>
          </a:p>
        </p:txBody>
      </p:sp>
    </p:spTree>
    <p:extLst>
      <p:ext uri="{BB962C8B-B14F-4D97-AF65-F5344CB8AC3E}">
        <p14:creationId xmlns:p14="http://schemas.microsoft.com/office/powerpoint/2010/main" val="650046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22</a:t>
            </a:fld>
            <a:endParaRPr lang="en-US"/>
          </a:p>
        </p:txBody>
      </p:sp>
    </p:spTree>
    <p:extLst>
      <p:ext uri="{BB962C8B-B14F-4D97-AF65-F5344CB8AC3E}">
        <p14:creationId xmlns:p14="http://schemas.microsoft.com/office/powerpoint/2010/main" val="142728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23</a:t>
            </a:fld>
            <a:endParaRPr lang="en-US"/>
          </a:p>
        </p:txBody>
      </p:sp>
    </p:spTree>
    <p:extLst>
      <p:ext uri="{BB962C8B-B14F-4D97-AF65-F5344CB8AC3E}">
        <p14:creationId xmlns:p14="http://schemas.microsoft.com/office/powerpoint/2010/main" val="574188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24</a:t>
            </a:fld>
            <a:endParaRPr lang="en-US"/>
          </a:p>
        </p:txBody>
      </p:sp>
    </p:spTree>
    <p:extLst>
      <p:ext uri="{BB962C8B-B14F-4D97-AF65-F5344CB8AC3E}">
        <p14:creationId xmlns:p14="http://schemas.microsoft.com/office/powerpoint/2010/main" val="10808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25</a:t>
            </a:fld>
            <a:endParaRPr lang="en-US"/>
          </a:p>
        </p:txBody>
      </p:sp>
    </p:spTree>
    <p:extLst>
      <p:ext uri="{BB962C8B-B14F-4D97-AF65-F5344CB8AC3E}">
        <p14:creationId xmlns:p14="http://schemas.microsoft.com/office/powerpoint/2010/main" val="335949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26</a:t>
            </a:fld>
            <a:endParaRPr lang="en-US"/>
          </a:p>
        </p:txBody>
      </p:sp>
    </p:spTree>
    <p:extLst>
      <p:ext uri="{BB962C8B-B14F-4D97-AF65-F5344CB8AC3E}">
        <p14:creationId xmlns:p14="http://schemas.microsoft.com/office/powerpoint/2010/main" val="143115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27</a:t>
            </a:fld>
            <a:endParaRPr lang="en-US"/>
          </a:p>
        </p:txBody>
      </p:sp>
    </p:spTree>
    <p:extLst>
      <p:ext uri="{BB962C8B-B14F-4D97-AF65-F5344CB8AC3E}">
        <p14:creationId xmlns:p14="http://schemas.microsoft.com/office/powerpoint/2010/main" val="253164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28</a:t>
            </a:fld>
            <a:endParaRPr lang="en-US"/>
          </a:p>
        </p:txBody>
      </p:sp>
    </p:spTree>
    <p:extLst>
      <p:ext uri="{BB962C8B-B14F-4D97-AF65-F5344CB8AC3E}">
        <p14:creationId xmlns:p14="http://schemas.microsoft.com/office/powerpoint/2010/main" val="1396139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29</a:t>
            </a:fld>
            <a:endParaRPr lang="en-US"/>
          </a:p>
        </p:txBody>
      </p:sp>
    </p:spTree>
    <p:extLst>
      <p:ext uri="{BB962C8B-B14F-4D97-AF65-F5344CB8AC3E}">
        <p14:creationId xmlns:p14="http://schemas.microsoft.com/office/powerpoint/2010/main" val="41439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a:t>
            </a:fld>
            <a:endParaRPr lang="en-US"/>
          </a:p>
        </p:txBody>
      </p:sp>
    </p:spTree>
    <p:extLst>
      <p:ext uri="{BB962C8B-B14F-4D97-AF65-F5344CB8AC3E}">
        <p14:creationId xmlns:p14="http://schemas.microsoft.com/office/powerpoint/2010/main" val="1373154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30</a:t>
            </a:fld>
            <a:endParaRPr lang="en-US"/>
          </a:p>
        </p:txBody>
      </p:sp>
    </p:spTree>
    <p:extLst>
      <p:ext uri="{BB962C8B-B14F-4D97-AF65-F5344CB8AC3E}">
        <p14:creationId xmlns:p14="http://schemas.microsoft.com/office/powerpoint/2010/main" val="1294288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31</a:t>
            </a:fld>
            <a:endParaRPr lang="en-US"/>
          </a:p>
        </p:txBody>
      </p:sp>
    </p:spTree>
    <p:extLst>
      <p:ext uri="{BB962C8B-B14F-4D97-AF65-F5344CB8AC3E}">
        <p14:creationId xmlns:p14="http://schemas.microsoft.com/office/powerpoint/2010/main" val="124541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32</a:t>
            </a:fld>
            <a:endParaRPr lang="en-US"/>
          </a:p>
        </p:txBody>
      </p:sp>
    </p:spTree>
    <p:extLst>
      <p:ext uri="{BB962C8B-B14F-4D97-AF65-F5344CB8AC3E}">
        <p14:creationId xmlns:p14="http://schemas.microsoft.com/office/powerpoint/2010/main" val="1504346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33</a:t>
            </a:fld>
            <a:endParaRPr lang="en-US"/>
          </a:p>
        </p:txBody>
      </p:sp>
    </p:spTree>
    <p:extLst>
      <p:ext uri="{BB962C8B-B14F-4D97-AF65-F5344CB8AC3E}">
        <p14:creationId xmlns:p14="http://schemas.microsoft.com/office/powerpoint/2010/main" val="1657102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34</a:t>
            </a:fld>
            <a:endParaRPr lang="en-US"/>
          </a:p>
        </p:txBody>
      </p:sp>
    </p:spTree>
    <p:extLst>
      <p:ext uri="{BB962C8B-B14F-4D97-AF65-F5344CB8AC3E}">
        <p14:creationId xmlns:p14="http://schemas.microsoft.com/office/powerpoint/2010/main" val="1333992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35</a:t>
            </a:fld>
            <a:endParaRPr lang="en-US"/>
          </a:p>
        </p:txBody>
      </p:sp>
    </p:spTree>
    <p:extLst>
      <p:ext uri="{BB962C8B-B14F-4D97-AF65-F5344CB8AC3E}">
        <p14:creationId xmlns:p14="http://schemas.microsoft.com/office/powerpoint/2010/main" val="147246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Geometric interpretation: left is LASSO,</a:t>
            </a:r>
            <a:r>
              <a:rPr lang="en-US" baseline="0" dirty="0" smtClean="0"/>
              <a:t> right is ridge. Circles are posterior distribution for no prior or regularization. The solid lines are constraints due to regularization. The corners of the L1 regularization create more opportunities for the </a:t>
            </a:r>
            <a:r>
              <a:rPr lang="en-US" baseline="0" dirty="0" err="1" smtClean="0"/>
              <a:t>sloution</a:t>
            </a:r>
            <a:r>
              <a:rPr lang="en-US" baseline="0" dirty="0" smtClean="0"/>
              <a:t> to </a:t>
            </a:r>
            <a:r>
              <a:rPr lang="en-US" baseline="0" smtClean="0"/>
              <a:t>have zeroes for some weights.</a:t>
            </a:r>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36</a:t>
            </a:fld>
            <a:endParaRPr lang="en-US"/>
          </a:p>
        </p:txBody>
      </p:sp>
    </p:spTree>
    <p:extLst>
      <p:ext uri="{BB962C8B-B14F-4D97-AF65-F5344CB8AC3E}">
        <p14:creationId xmlns:p14="http://schemas.microsoft.com/office/powerpoint/2010/main" val="907303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37</a:t>
            </a:fld>
            <a:endParaRPr lang="en-US"/>
          </a:p>
        </p:txBody>
      </p:sp>
    </p:spTree>
    <p:extLst>
      <p:ext uri="{BB962C8B-B14F-4D97-AF65-F5344CB8AC3E}">
        <p14:creationId xmlns:p14="http://schemas.microsoft.com/office/powerpoint/2010/main" val="301375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38</a:t>
            </a:fld>
            <a:endParaRPr lang="en-US"/>
          </a:p>
        </p:txBody>
      </p:sp>
    </p:spTree>
    <p:extLst>
      <p:ext uri="{BB962C8B-B14F-4D97-AF65-F5344CB8AC3E}">
        <p14:creationId xmlns:p14="http://schemas.microsoft.com/office/powerpoint/2010/main" val="1902569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39</a:t>
            </a:fld>
            <a:endParaRPr lang="en-US"/>
          </a:p>
        </p:txBody>
      </p:sp>
    </p:spTree>
    <p:extLst>
      <p:ext uri="{BB962C8B-B14F-4D97-AF65-F5344CB8AC3E}">
        <p14:creationId xmlns:p14="http://schemas.microsoft.com/office/powerpoint/2010/main" val="187760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4</a:t>
            </a:fld>
            <a:endParaRPr lang="en-US"/>
          </a:p>
        </p:txBody>
      </p:sp>
    </p:spTree>
    <p:extLst>
      <p:ext uri="{BB962C8B-B14F-4D97-AF65-F5344CB8AC3E}">
        <p14:creationId xmlns:p14="http://schemas.microsoft.com/office/powerpoint/2010/main" val="71970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5</a:t>
            </a:fld>
            <a:endParaRPr lang="en-US"/>
          </a:p>
        </p:txBody>
      </p:sp>
    </p:spTree>
    <p:extLst>
      <p:ext uri="{BB962C8B-B14F-4D97-AF65-F5344CB8AC3E}">
        <p14:creationId xmlns:p14="http://schemas.microsoft.com/office/powerpoint/2010/main" val="193992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6</a:t>
            </a:fld>
            <a:endParaRPr lang="en-US"/>
          </a:p>
        </p:txBody>
      </p:sp>
    </p:spTree>
    <p:extLst>
      <p:ext uri="{BB962C8B-B14F-4D97-AF65-F5344CB8AC3E}">
        <p14:creationId xmlns:p14="http://schemas.microsoft.com/office/powerpoint/2010/main" val="189093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7</a:t>
            </a:fld>
            <a:endParaRPr lang="en-US"/>
          </a:p>
        </p:txBody>
      </p:sp>
    </p:spTree>
    <p:extLst>
      <p:ext uri="{BB962C8B-B14F-4D97-AF65-F5344CB8AC3E}">
        <p14:creationId xmlns:p14="http://schemas.microsoft.com/office/powerpoint/2010/main" val="12642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8</a:t>
            </a:fld>
            <a:endParaRPr lang="en-US"/>
          </a:p>
        </p:txBody>
      </p:sp>
    </p:spTree>
    <p:extLst>
      <p:ext uri="{BB962C8B-B14F-4D97-AF65-F5344CB8AC3E}">
        <p14:creationId xmlns:p14="http://schemas.microsoft.com/office/powerpoint/2010/main" val="32008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5E1A11-4722-A548-9809-DD88AA3A9B44}" type="slidenum">
              <a:rPr lang="en-US" smtClean="0"/>
              <a:pPr>
                <a:defRPr/>
              </a:pPr>
              <a:t>9</a:t>
            </a:fld>
            <a:endParaRPr lang="en-US"/>
          </a:p>
        </p:txBody>
      </p:sp>
    </p:spTree>
    <p:extLst>
      <p:ext uri="{BB962C8B-B14F-4D97-AF65-F5344CB8AC3E}">
        <p14:creationId xmlns:p14="http://schemas.microsoft.com/office/powerpoint/2010/main" val="53951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4"/>
          <p:cNvSpPr txBox="1"/>
          <p:nvPr userDrawn="1"/>
        </p:nvSpPr>
        <p:spPr>
          <a:xfrm>
            <a:off x="330200" y="1174750"/>
            <a:ext cx="184150" cy="457200"/>
          </a:xfrm>
          <a:prstGeom prst="rect">
            <a:avLst/>
          </a:prstGeom>
          <a:noFill/>
        </p:spPr>
        <p:txBody>
          <a:bodyPr wrap="none">
            <a:spAutoFit/>
          </a:bodyPr>
          <a:lstStyle/>
          <a:p>
            <a:pPr>
              <a:defRPr/>
            </a:pPr>
            <a:endParaRPr lang="en-US" dirty="0"/>
          </a:p>
        </p:txBody>
      </p:sp>
      <p:sp>
        <p:nvSpPr>
          <p:cNvPr id="2" name="Title 1"/>
          <p:cNvSpPr>
            <a:spLocks noGrp="1"/>
          </p:cNvSpPr>
          <p:nvPr>
            <p:ph type="ctrTitle"/>
          </p:nvPr>
        </p:nvSpPr>
        <p:spPr>
          <a:xfrm>
            <a:off x="417513" y="2168338"/>
            <a:ext cx="8307387" cy="1619250"/>
          </a:xfrm>
        </p:spPr>
        <p:txBody>
          <a:bodyPr/>
          <a:lstStyle>
            <a:lvl1pPr algn="ctr">
              <a:defRPr sz="4400"/>
            </a:lvl1pPr>
          </a:lstStyle>
          <a:p>
            <a:r>
              <a:rPr lang="en-US" dirty="0" smtClean="0"/>
              <a:t>Click to edit Master title style</a:t>
            </a:r>
            <a:endParaRPr dirty="0"/>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7467600" y="6627813"/>
            <a:ext cx="1524000" cy="231775"/>
          </a:xfrm>
          <a:prstGeom prst="rect">
            <a:avLst/>
          </a:prstGeom>
          <a:noFill/>
        </p:spPr>
        <p:txBody>
          <a:bodyPr>
            <a:prstTxWarp prst="textNoShape">
              <a:avLst/>
            </a:prstTxWarp>
            <a:spAutoFit/>
          </a:bodyPr>
          <a:lstStyle/>
          <a:p>
            <a:pPr algn="r"/>
            <a:r>
              <a:rPr lang="en-US" sz="900" baseline="0" dirty="0" smtClean="0">
                <a:solidFill>
                  <a:srgbClr val="595959"/>
                </a:solidFill>
                <a:latin typeface="Arial" charset="0"/>
              </a:rPr>
              <a:t>August 21,</a:t>
            </a:r>
            <a:r>
              <a:rPr lang="en-US" sz="900" dirty="0" smtClean="0">
                <a:solidFill>
                  <a:srgbClr val="595959"/>
                </a:solidFill>
                <a:latin typeface="Arial" charset="0"/>
              </a:rPr>
              <a:t> 2017</a:t>
            </a:r>
            <a:endParaRPr lang="en-US" sz="900" dirty="0">
              <a:solidFill>
                <a:srgbClr val="595959"/>
              </a:solidFill>
              <a:latin typeface="Arial" charset="0"/>
            </a:endParaRPr>
          </a:p>
        </p:txBody>
      </p:sp>
      <p:sp>
        <p:nvSpPr>
          <p:cNvPr id="6" name="TextBox 5"/>
          <p:cNvSpPr txBox="1"/>
          <p:nvPr userDrawn="1"/>
        </p:nvSpPr>
        <p:spPr>
          <a:xfrm>
            <a:off x="3886200" y="6627813"/>
            <a:ext cx="1524000" cy="231775"/>
          </a:xfrm>
          <a:prstGeom prst="rect">
            <a:avLst/>
          </a:prstGeom>
          <a:noFill/>
        </p:spPr>
        <p:txBody>
          <a:bodyPr>
            <a:prstTxWarp prst="textNoShape">
              <a:avLst/>
            </a:prstTxWarp>
            <a:spAutoFit/>
          </a:bodyPr>
          <a:lstStyle/>
          <a:p>
            <a:pPr algn="ctr">
              <a:defRPr/>
            </a:pPr>
            <a:r>
              <a:rPr lang="en-US" sz="900" dirty="0" smtClean="0">
                <a:solidFill>
                  <a:srgbClr val="595959"/>
                </a:solidFill>
                <a:latin typeface="Arial" charset="0"/>
              </a:rPr>
              <a:t>Matthew</a:t>
            </a:r>
            <a:r>
              <a:rPr lang="en-US" sz="900" baseline="0" dirty="0" smtClean="0">
                <a:solidFill>
                  <a:srgbClr val="595959"/>
                </a:solidFill>
                <a:latin typeface="Arial" charset="0"/>
              </a:rPr>
              <a:t> J. Graham</a:t>
            </a:r>
            <a:endParaRPr lang="en-US" sz="900" dirty="0">
              <a:solidFill>
                <a:srgbClr val="595959"/>
              </a:solidFill>
              <a:latin typeface="Arial" charset="0"/>
            </a:endParaRPr>
          </a:p>
        </p:txBody>
      </p:sp>
      <p:sp>
        <p:nvSpPr>
          <p:cNvPr id="5" name="Title 1"/>
          <p:cNvSpPr>
            <a:spLocks noGrp="1"/>
          </p:cNvSpPr>
          <p:nvPr>
            <p:ph type="title"/>
          </p:nvPr>
        </p:nvSpPr>
        <p:spPr>
          <a:xfrm>
            <a:off x="1063625" y="-152400"/>
            <a:ext cx="8308975" cy="1143000"/>
          </a:xfrm>
        </p:spPr>
        <p:txBody>
          <a:bodyPr/>
          <a:lstStyle/>
          <a:p>
            <a:r>
              <a:rPr lang="en-US" dirty="0" smtClean="0"/>
              <a:t>Click to edit Master title style</a:t>
            </a:r>
            <a:endParaRPr dirty="0"/>
          </a:p>
        </p:txBody>
      </p:sp>
      <p:sp>
        <p:nvSpPr>
          <p:cNvPr id="7" name="Slide Number Placeholder 3"/>
          <p:cNvSpPr>
            <a:spLocks noGrp="1"/>
          </p:cNvSpPr>
          <p:nvPr>
            <p:ph type="sldNum" sz="quarter" idx="10"/>
          </p:nvPr>
        </p:nvSpPr>
        <p:spPr/>
        <p:txBody>
          <a:bodyPr/>
          <a:lstStyle>
            <a:lvl1pPr>
              <a:defRPr/>
            </a:lvl1pPr>
          </a:lstStyle>
          <a:p>
            <a:pPr>
              <a:defRPr/>
            </a:pPr>
            <a:fld id="{3B163493-8911-6140-B4FA-AE442B3B94B1}" type="slidenum">
              <a:rPr lang="en-US"/>
              <a:pPr>
                <a:defRPr/>
              </a:pPr>
              <a:t>‹#›</a:t>
            </a:fld>
            <a:endParaRPr lang="en-US" sz="900">
              <a:solidFill>
                <a:srgbClr val="1D2C64"/>
              </a:solidFill>
              <a:latin typeface="Times" pitchFamily="-110" charset="0"/>
            </a:endParaRPr>
          </a:p>
        </p:txBody>
      </p:sp>
      <p:pic>
        <p:nvPicPr>
          <p:cNvPr id="2" name="Picture 1" descr="Screen Shot 2016-10-20 at 5.30.46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1" y="6619282"/>
            <a:ext cx="577470" cy="238718"/>
          </a:xfrm>
          <a:prstGeom prst="rect">
            <a:avLst/>
          </a:prstGeom>
        </p:spPr>
      </p:pic>
      <p:pic>
        <p:nvPicPr>
          <p:cNvPr id="8" name="Picture 7" descr="Screen Shot 2015-01-06 at 4.05.06 P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352" y="6619282"/>
            <a:ext cx="386496" cy="238718"/>
          </a:xfrm>
          <a:prstGeom prst="rect">
            <a:avLst/>
          </a:prstGeom>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5025" y="174625"/>
            <a:ext cx="7699375" cy="676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295400"/>
            <a:ext cx="7737475"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p:cNvSpPr>
            <a:spLocks noGrp="1"/>
          </p:cNvSpPr>
          <p:nvPr>
            <p:ph type="sldNum" sz="quarter" idx="4"/>
          </p:nvPr>
        </p:nvSpPr>
        <p:spPr>
          <a:xfrm>
            <a:off x="8458200" y="76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latin typeface="+mn-lt"/>
              </a:defRPr>
            </a:lvl1pPr>
          </a:lstStyle>
          <a:p>
            <a:pPr>
              <a:defRPr/>
            </a:pPr>
            <a:fld id="{16308E05-6BF0-6A41-9D23-01607A5AB392}" type="slidenum">
              <a:rPr lang="en-US"/>
              <a:pPr>
                <a:defRPr/>
              </a:pPr>
              <a:t>‹#›</a:t>
            </a:fld>
            <a:endParaRPr lang="en-US" sz="900">
              <a:solidFill>
                <a:srgbClr val="1D2C64"/>
              </a:solidFill>
            </a:endParaRP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3600" kern="1200">
          <a:solidFill>
            <a:srgbClr val="1D2C64"/>
          </a:solidFill>
          <a:latin typeface="+mj-lt"/>
          <a:ea typeface="+mj-ea"/>
          <a:cs typeface="+mj-cs"/>
        </a:defRPr>
      </a:lvl1pPr>
      <a:lvl2pPr algn="l" rtl="0" eaLnBrk="0" fontAlgn="base" hangingPunct="0">
        <a:spcBef>
          <a:spcPct val="0"/>
        </a:spcBef>
        <a:spcAft>
          <a:spcPct val="0"/>
        </a:spcAft>
        <a:defRPr sz="3600">
          <a:solidFill>
            <a:srgbClr val="1D2C64"/>
          </a:solidFill>
          <a:latin typeface="Arial" pitchFamily="-110" charset="0"/>
          <a:ea typeface="ＭＳ Ｐゴシック" pitchFamily="-110" charset="-128"/>
          <a:cs typeface="ＭＳ Ｐゴシック" pitchFamily="-110" charset="-128"/>
        </a:defRPr>
      </a:lvl2pPr>
      <a:lvl3pPr algn="l" rtl="0" eaLnBrk="0" fontAlgn="base" hangingPunct="0">
        <a:spcBef>
          <a:spcPct val="0"/>
        </a:spcBef>
        <a:spcAft>
          <a:spcPct val="0"/>
        </a:spcAft>
        <a:defRPr sz="3600">
          <a:solidFill>
            <a:srgbClr val="1D2C64"/>
          </a:solidFill>
          <a:latin typeface="Arial" pitchFamily="-110" charset="0"/>
          <a:ea typeface="ＭＳ Ｐゴシック" pitchFamily="-110" charset="-128"/>
          <a:cs typeface="ＭＳ Ｐゴシック" pitchFamily="-110" charset="-128"/>
        </a:defRPr>
      </a:lvl3pPr>
      <a:lvl4pPr algn="l" rtl="0" eaLnBrk="0" fontAlgn="base" hangingPunct="0">
        <a:spcBef>
          <a:spcPct val="0"/>
        </a:spcBef>
        <a:spcAft>
          <a:spcPct val="0"/>
        </a:spcAft>
        <a:defRPr sz="3600">
          <a:solidFill>
            <a:srgbClr val="1D2C64"/>
          </a:solidFill>
          <a:latin typeface="Arial" pitchFamily="-110" charset="0"/>
          <a:ea typeface="ＭＳ Ｐゴシック" pitchFamily="-110" charset="-128"/>
          <a:cs typeface="ＭＳ Ｐゴシック" pitchFamily="-110" charset="-128"/>
        </a:defRPr>
      </a:lvl4pPr>
      <a:lvl5pPr algn="l" rtl="0" eaLnBrk="0" fontAlgn="base" hangingPunct="0">
        <a:spcBef>
          <a:spcPct val="0"/>
        </a:spcBef>
        <a:spcAft>
          <a:spcPct val="0"/>
        </a:spcAft>
        <a:defRPr sz="3600">
          <a:solidFill>
            <a:srgbClr val="1D2C64"/>
          </a:solidFill>
          <a:latin typeface="Arial" pitchFamily="-110" charset="0"/>
          <a:ea typeface="ＭＳ Ｐゴシック" pitchFamily="-110" charset="-128"/>
          <a:cs typeface="ＭＳ Ｐゴシック" pitchFamily="-110" charset="-128"/>
        </a:defRPr>
      </a:lvl5pPr>
      <a:lvl6pPr marL="457200" algn="l" rtl="0" fontAlgn="base">
        <a:spcBef>
          <a:spcPct val="0"/>
        </a:spcBef>
        <a:spcAft>
          <a:spcPct val="0"/>
        </a:spcAft>
        <a:defRPr sz="3600" b="1">
          <a:solidFill>
            <a:srgbClr val="1D2C64"/>
          </a:solidFill>
          <a:latin typeface="Calibri" pitchFamily="-110" charset="0"/>
          <a:ea typeface="ＭＳ Ｐゴシック" pitchFamily="-110" charset="-128"/>
          <a:cs typeface="ＭＳ Ｐゴシック" pitchFamily="-110" charset="-128"/>
        </a:defRPr>
      </a:lvl6pPr>
      <a:lvl7pPr marL="914400" algn="l" rtl="0" fontAlgn="base">
        <a:spcBef>
          <a:spcPct val="0"/>
        </a:spcBef>
        <a:spcAft>
          <a:spcPct val="0"/>
        </a:spcAft>
        <a:defRPr sz="3600" b="1">
          <a:solidFill>
            <a:srgbClr val="1D2C64"/>
          </a:solidFill>
          <a:latin typeface="Calibri" pitchFamily="-110" charset="0"/>
          <a:ea typeface="ＭＳ Ｐゴシック" pitchFamily="-110" charset="-128"/>
          <a:cs typeface="ＭＳ Ｐゴシック" pitchFamily="-110" charset="-128"/>
        </a:defRPr>
      </a:lvl7pPr>
      <a:lvl8pPr marL="1371600" algn="l" rtl="0" fontAlgn="base">
        <a:spcBef>
          <a:spcPct val="0"/>
        </a:spcBef>
        <a:spcAft>
          <a:spcPct val="0"/>
        </a:spcAft>
        <a:defRPr sz="3600" b="1">
          <a:solidFill>
            <a:srgbClr val="1D2C64"/>
          </a:solidFill>
          <a:latin typeface="Calibri" pitchFamily="-110" charset="0"/>
          <a:ea typeface="ＭＳ Ｐゴシック" pitchFamily="-110" charset="-128"/>
          <a:cs typeface="ＭＳ Ｐゴシック" pitchFamily="-110" charset="-128"/>
        </a:defRPr>
      </a:lvl8pPr>
      <a:lvl9pPr marL="1828800" algn="l" rtl="0" fontAlgn="base">
        <a:spcBef>
          <a:spcPct val="0"/>
        </a:spcBef>
        <a:spcAft>
          <a:spcPct val="0"/>
        </a:spcAft>
        <a:defRPr sz="3600" b="1">
          <a:solidFill>
            <a:srgbClr val="1D2C64"/>
          </a:solidFill>
          <a:latin typeface="Calibri" pitchFamily="-110" charset="0"/>
          <a:ea typeface="ＭＳ Ｐゴシック" pitchFamily="-110" charset="-128"/>
          <a:cs typeface="ＭＳ Ｐゴシック" pitchFamily="-110" charset="-128"/>
        </a:defRPr>
      </a:lvl9pPr>
    </p:titleStyle>
    <p:bodyStyle>
      <a:lvl1pPr marL="228600" indent="-228600" algn="l" rtl="0" eaLnBrk="0" fontAlgn="base" hangingPunct="0">
        <a:spcBef>
          <a:spcPct val="20000"/>
        </a:spcBef>
        <a:spcAft>
          <a:spcPct val="0"/>
        </a:spcAft>
        <a:buClr>
          <a:schemeClr val="tx2"/>
        </a:buClr>
        <a:buSzPct val="50000"/>
        <a:buFont typeface="Wingdings" charset="2"/>
        <a:buChar char="l"/>
        <a:defRPr sz="2400" kern="1200">
          <a:solidFill>
            <a:schemeClr val="tx2"/>
          </a:solidFill>
          <a:latin typeface="+mn-lt"/>
          <a:ea typeface="+mn-ea"/>
          <a:cs typeface="+mn-cs"/>
        </a:defRPr>
      </a:lvl1pPr>
      <a:lvl2pPr marL="457200" indent="-228600" algn="l" rtl="0" eaLnBrk="0" fontAlgn="base" hangingPunct="0">
        <a:spcBef>
          <a:spcPct val="20000"/>
        </a:spcBef>
        <a:spcAft>
          <a:spcPct val="0"/>
        </a:spcAft>
        <a:buClr>
          <a:schemeClr val="tx2"/>
        </a:buClr>
        <a:buFont typeface="Symbol" charset="2"/>
        <a:buChar char=""/>
        <a:defRPr sz="2000" kern="1200">
          <a:solidFill>
            <a:schemeClr val="tx2"/>
          </a:solidFill>
          <a:latin typeface="+mn-lt"/>
          <a:ea typeface="+mn-ea"/>
          <a:cs typeface="+mn-cs"/>
        </a:defRPr>
      </a:lvl2pPr>
      <a:lvl3pPr marL="685800" indent="-228600" algn="l" rtl="0" eaLnBrk="0" fontAlgn="base" hangingPunct="0">
        <a:spcBef>
          <a:spcPct val="20000"/>
        </a:spcBef>
        <a:spcAft>
          <a:spcPct val="0"/>
        </a:spcAft>
        <a:buClr>
          <a:schemeClr val="tx2"/>
        </a:buClr>
        <a:buSzPct val="50000"/>
        <a:buFont typeface="Wingdings" charset="2"/>
        <a:buChar char=""/>
        <a:defRPr kern="1200">
          <a:solidFill>
            <a:schemeClr val="tx2"/>
          </a:solidFill>
          <a:latin typeface="+mn-lt"/>
          <a:ea typeface="+mn-ea"/>
          <a:cs typeface="+mn-cs"/>
        </a:defRPr>
      </a:lvl3pPr>
      <a:lvl4pPr marL="914400" indent="-228600" algn="l" rtl="0" eaLnBrk="0" fontAlgn="base" hangingPunct="0">
        <a:spcBef>
          <a:spcPct val="20000"/>
        </a:spcBef>
        <a:spcAft>
          <a:spcPct val="0"/>
        </a:spcAft>
        <a:buClr>
          <a:schemeClr val="tx2"/>
        </a:buClr>
        <a:buFont typeface="Symbol" charset="2"/>
        <a:buChar char=""/>
        <a:defRPr sz="1600" kern="1200">
          <a:solidFill>
            <a:schemeClr val="tx2"/>
          </a:solidFill>
          <a:latin typeface="+mn-lt"/>
          <a:ea typeface="+mn-ea"/>
          <a:cs typeface="+mn-cs"/>
        </a:defRPr>
      </a:lvl4pPr>
      <a:lvl5pPr marL="1257300" indent="-228600" algn="l" rtl="0" eaLnBrk="0" fontAlgn="base" hangingPunct="0">
        <a:spcBef>
          <a:spcPct val="20000"/>
        </a:spcBef>
        <a:spcAft>
          <a:spcPct val="0"/>
        </a:spcAft>
        <a:buClr>
          <a:schemeClr val="tx2"/>
        </a:buClr>
        <a:buSzPct val="50000"/>
        <a:buFont typeface="Wingdings" charset="2"/>
        <a:buChar char="l"/>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0.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8.tiff"/><Relationship Id="rId5"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2238968"/>
            <a:ext cx="8154988" cy="2637831"/>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146" name="Title 7"/>
          <p:cNvSpPr>
            <a:spLocks noGrp="1"/>
          </p:cNvSpPr>
          <p:nvPr>
            <p:ph type="ctrTitle"/>
          </p:nvPr>
        </p:nvSpPr>
        <p:spPr>
          <a:xfrm>
            <a:off x="381001" y="1905000"/>
            <a:ext cx="8231187" cy="1295400"/>
          </a:xfrm>
        </p:spPr>
        <p:txBody>
          <a:bodyPr/>
          <a:lstStyle/>
          <a:p>
            <a:r>
              <a:rPr lang="en-US" sz="4000" dirty="0" smtClean="0">
                <a:solidFill>
                  <a:schemeClr val="tx1"/>
                </a:solidFill>
                <a:latin typeface="Calibri"/>
                <a:cs typeface="Calibri"/>
              </a:rPr>
              <a:t>Linear regression</a:t>
            </a:r>
            <a:endParaRPr lang="en-US" sz="4000" dirty="0" smtClean="0">
              <a:solidFill>
                <a:srgbClr val="CCFFCC"/>
              </a:solidFill>
              <a:latin typeface="Tahoma"/>
              <a:cs typeface="Tahoma"/>
            </a:endParaRPr>
          </a:p>
        </p:txBody>
      </p:sp>
      <p:sp>
        <p:nvSpPr>
          <p:cNvPr id="8195" name="Subtitle 7"/>
          <p:cNvSpPr>
            <a:spLocks noGrp="1"/>
          </p:cNvSpPr>
          <p:nvPr>
            <p:ph type="subTitle" idx="1"/>
          </p:nvPr>
        </p:nvSpPr>
        <p:spPr>
          <a:xfrm>
            <a:off x="381000" y="3352800"/>
            <a:ext cx="8307387" cy="990600"/>
          </a:xfrm>
        </p:spPr>
        <p:txBody>
          <a:bodyPr>
            <a:noAutofit/>
          </a:bodyPr>
          <a:lstStyle/>
          <a:p>
            <a:pPr>
              <a:buFont typeface="Wingdings" pitchFamily="-110" charset="2"/>
              <a:buNone/>
              <a:defRPr/>
            </a:pPr>
            <a:r>
              <a:rPr lang="en-US" sz="2000" dirty="0" smtClean="0"/>
              <a:t>Matthew J. Graham</a:t>
            </a:r>
            <a:r>
              <a:rPr lang="en-US" sz="2000" dirty="0"/>
              <a:t/>
            </a:r>
            <a:br>
              <a:rPr lang="en-US" sz="2000" dirty="0"/>
            </a:br>
            <a:r>
              <a:rPr lang="en-US" sz="2000" dirty="0" smtClean="0"/>
              <a:t>Center for Data-Driven Discovery/ZTF, Caltech</a:t>
            </a:r>
          </a:p>
          <a:p>
            <a:pPr>
              <a:buFont typeface="Wingdings" pitchFamily="-110" charset="2"/>
              <a:buNone/>
              <a:defRPr/>
            </a:pPr>
            <a:r>
              <a:rPr lang="en-US" sz="2000" dirty="0" err="1" smtClean="0"/>
              <a:t>mjg@caltech.edu</a:t>
            </a:r>
            <a:endParaRPr lang="en-US" sz="2000" dirty="0" smtClean="0"/>
          </a:p>
          <a:p>
            <a:pPr>
              <a:buFont typeface="Wingdings" pitchFamily="-110" charset="2"/>
              <a:buNone/>
              <a:defRPr/>
            </a:pPr>
            <a:r>
              <a:rPr lang="en-US" sz="2000" dirty="0" smtClean="0"/>
              <a:t>(with material from </a:t>
            </a:r>
            <a:r>
              <a:rPr lang="en-US" sz="2000" dirty="0" err="1" smtClean="0"/>
              <a:t>Pavlos</a:t>
            </a:r>
            <a:r>
              <a:rPr lang="en-US" sz="2000" dirty="0" smtClean="0"/>
              <a:t> </a:t>
            </a:r>
            <a:r>
              <a:rPr lang="en-US" sz="2000" dirty="0" err="1" smtClean="0"/>
              <a:t>Protopapas</a:t>
            </a:r>
            <a:r>
              <a:rPr lang="en-US" sz="2000" dirty="0" smtClean="0"/>
              <a:t> and Guillermo Cabrera)</a:t>
            </a:r>
          </a:p>
          <a:p>
            <a:pPr>
              <a:buFont typeface="Wingdings" pitchFamily="-110" charset="2"/>
              <a:buNone/>
              <a:defRPr/>
            </a:pPr>
            <a:endParaRPr lang="en-US" sz="2000" dirty="0" smtClean="0"/>
          </a:p>
        </p:txBody>
      </p:sp>
      <p:sp>
        <p:nvSpPr>
          <p:cNvPr id="6" name="TextBox 5"/>
          <p:cNvSpPr txBox="1"/>
          <p:nvPr/>
        </p:nvSpPr>
        <p:spPr>
          <a:xfrm>
            <a:off x="3435770" y="5558135"/>
            <a:ext cx="2197846" cy="461665"/>
          </a:xfrm>
          <a:prstGeom prst="rect">
            <a:avLst/>
          </a:prstGeom>
          <a:noFill/>
        </p:spPr>
        <p:txBody>
          <a:bodyPr wrap="none" rtlCol="0">
            <a:spAutoFit/>
          </a:bodyPr>
          <a:lstStyle/>
          <a:p>
            <a:r>
              <a:rPr lang="en-US" smtClean="0">
                <a:solidFill>
                  <a:schemeClr val="bg2">
                    <a:lumMod val="20000"/>
                    <a:lumOff val="80000"/>
                  </a:schemeClr>
                </a:solidFill>
                <a:latin typeface="Calibri"/>
                <a:cs typeface="Calibri"/>
              </a:rPr>
              <a:t>August </a:t>
            </a:r>
            <a:r>
              <a:rPr lang="en-US" dirty="0" smtClean="0">
                <a:solidFill>
                  <a:schemeClr val="bg2">
                    <a:lumMod val="20000"/>
                    <a:lumOff val="80000"/>
                  </a:schemeClr>
                </a:solidFill>
                <a:latin typeface="Calibri"/>
                <a:cs typeface="Calibri"/>
              </a:rPr>
              <a:t>21, 2017</a:t>
            </a:r>
            <a:endParaRPr lang="en-US" dirty="0">
              <a:solidFill>
                <a:schemeClr val="bg2">
                  <a:lumMod val="20000"/>
                  <a:lumOff val="80000"/>
                </a:schemeClr>
              </a:solidFill>
              <a:latin typeface="Calibri"/>
              <a:cs typeface="Calibri"/>
            </a:endParaRPr>
          </a:p>
        </p:txBody>
      </p:sp>
      <p:sp>
        <p:nvSpPr>
          <p:cNvPr id="7" name="TextBox 6"/>
          <p:cNvSpPr txBox="1"/>
          <p:nvPr/>
        </p:nvSpPr>
        <p:spPr>
          <a:xfrm>
            <a:off x="1923612" y="523239"/>
            <a:ext cx="5145961" cy="461665"/>
          </a:xfrm>
          <a:prstGeom prst="rect">
            <a:avLst/>
          </a:prstGeom>
          <a:noFill/>
        </p:spPr>
        <p:txBody>
          <a:bodyPr wrap="none" rtlCol="0">
            <a:spAutoFit/>
          </a:bodyPr>
          <a:lstStyle/>
          <a:p>
            <a:r>
              <a:rPr lang="en-US" dirty="0" smtClean="0">
                <a:solidFill>
                  <a:schemeClr val="bg1"/>
                </a:solidFill>
                <a:latin typeface="Copperplate Light"/>
                <a:cs typeface="Copperplate Light"/>
              </a:rPr>
              <a:t>La Serena Data </a:t>
            </a:r>
            <a:r>
              <a:rPr lang="en-US" smtClean="0">
                <a:solidFill>
                  <a:schemeClr val="bg1"/>
                </a:solidFill>
                <a:latin typeface="Copperplate Light"/>
                <a:cs typeface="Copperplate Light"/>
              </a:rPr>
              <a:t>Science School</a:t>
            </a:r>
            <a:endParaRPr lang="en-US" dirty="0" smtClean="0">
              <a:solidFill>
                <a:schemeClr val="bg1"/>
              </a:solidFill>
              <a:latin typeface="Copperplate Light"/>
              <a:cs typeface="Copperplate Light"/>
            </a:endParaRPr>
          </a:p>
        </p:txBody>
      </p:sp>
      <p:pic>
        <p:nvPicPr>
          <p:cNvPr id="4" name="Picture 3"/>
          <p:cNvPicPr>
            <a:picLocks noChangeAspect="1"/>
          </p:cNvPicPr>
          <p:nvPr/>
        </p:nvPicPr>
        <p:blipFill>
          <a:blip r:embed="rId4"/>
          <a:stretch>
            <a:fillRect/>
          </a:stretch>
        </p:blipFill>
        <p:spPr>
          <a:xfrm>
            <a:off x="228600" y="6019800"/>
            <a:ext cx="1987104" cy="685800"/>
          </a:xfrm>
          <a:prstGeom prst="rect">
            <a:avLst/>
          </a:prstGeom>
        </p:spPr>
      </p:pic>
      <p:pic>
        <p:nvPicPr>
          <p:cNvPr id="8" name="Picture 7" descr="Screen Shot 2015-01-06 at 4.05.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5943600"/>
            <a:ext cx="1224244" cy="756151"/>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10</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Which models are linear?</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sSup>
                        <m:sSupPr>
                          <m:ctrlPr>
                            <a:rPr lang="en-US" sz="2100" i="1" smtClean="0">
                              <a:solidFill>
                                <a:srgbClr val="263B86"/>
                              </a:solidFill>
                              <a:latin typeface="Cambria Math" charset="0"/>
                              <a:ea typeface="Cambria Math" charset="0"/>
                              <a:cs typeface="Cambria Math" charset="0"/>
                            </a:rPr>
                          </m:ctrlPr>
                        </m:sSupPr>
                        <m:e>
                          <m:r>
                            <a:rPr lang="en-US" sz="2100" b="0" i="1" smtClean="0">
                              <a:solidFill>
                                <a:srgbClr val="263B86"/>
                              </a:solidFill>
                              <a:latin typeface="Cambria Math" charset="0"/>
                              <a:ea typeface="Cambria Math" charset="0"/>
                              <a:cs typeface="Cambria Math" charset="0"/>
                            </a:rPr>
                            <m:t>𝑒</m:t>
                          </m:r>
                        </m:e>
                        <m:sup>
                          <m:r>
                            <a:rPr lang="en-US" sz="2100" b="0" i="1" smtClean="0">
                              <a:solidFill>
                                <a:srgbClr val="263B86"/>
                              </a:solidFill>
                              <a:latin typeface="Cambria Math" charset="0"/>
                              <a:ea typeface="Cambria Math" charset="0"/>
                              <a:cs typeface="Cambria Math" charset="0"/>
                            </a:rPr>
                            <m:t>−</m:t>
                          </m:r>
                          <m:r>
                            <a:rPr lang="en-US" sz="2100" b="0" i="1" smtClean="0">
                              <a:solidFill>
                                <a:srgbClr val="263B86"/>
                              </a:solidFill>
                              <a:latin typeface="Cambria Math" charset="0"/>
                              <a:ea typeface="Cambria Math" charset="0"/>
                              <a:cs typeface="Cambria Math" charset="0"/>
                            </a:rPr>
                            <m:t>𝑋</m:t>
                          </m:r>
                        </m:sup>
                      </m:sSup>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i="1">
                          <a:solidFill>
                            <a:srgbClr val="263B86"/>
                          </a:solidFill>
                          <a:latin typeface="Cambria Math" charset="0"/>
                          <a:ea typeface="Cambria Math" charset="0"/>
                          <a:cs typeface="Cambria Math" charset="0"/>
                        </a:rPr>
                        <m:t>=</m:t>
                      </m:r>
                      <m:sSub>
                        <m:sSubPr>
                          <m:ctrlPr>
                            <a:rPr lang="en-US" sz="210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r>
                        <a:rPr lang="en-US" sz="2100" b="0" i="1" smtClean="0">
                          <a:solidFill>
                            <a:srgbClr val="263B86"/>
                          </a:solidFill>
                          <a:latin typeface="Cambria Math" charset="0"/>
                          <a:ea typeface="Cambria Math" charset="0"/>
                          <a:cs typeface="Cambria Math" charset="0"/>
                        </a:rPr>
                        <m:t>+</m:t>
                      </m:r>
                      <m:sSub>
                        <m:sSubPr>
                          <m:ctrlPr>
                            <a:rPr lang="en-US" sz="210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func>
                        <m:funcPr>
                          <m:ctrlPr>
                            <a:rPr lang="en-US" sz="2100" i="1" smtClean="0">
                              <a:solidFill>
                                <a:srgbClr val="263B86"/>
                              </a:solidFill>
                              <a:latin typeface="Cambria Math" charset="0"/>
                              <a:ea typeface="Cambria Math" charset="0"/>
                              <a:cs typeface="Cambria Math" charset="0"/>
                            </a:rPr>
                          </m:ctrlPr>
                        </m:funcPr>
                        <m:fName>
                          <m:r>
                            <m:rPr>
                              <m:sty m:val="p"/>
                            </m:rPr>
                            <a:rPr lang="en-US" sz="2100" i="0" smtClean="0">
                              <a:solidFill>
                                <a:srgbClr val="263B86"/>
                              </a:solidFill>
                              <a:latin typeface="Cambria Math" charset="0"/>
                              <a:ea typeface="Cambria Math" charset="0"/>
                              <a:cs typeface="Cambria Math" charset="0"/>
                            </a:rPr>
                            <m:t>cos</m:t>
                          </m:r>
                        </m:fName>
                        <m:e>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2</m:t>
                              </m:r>
                            </m:sub>
                          </m:sSub>
                          <m:func>
                            <m:funcPr>
                              <m:ctrlPr>
                                <a:rPr lang="en-US" sz="2100" i="1" smtClean="0">
                                  <a:solidFill>
                                    <a:srgbClr val="263B86"/>
                                  </a:solidFill>
                                  <a:latin typeface="Cambria Math" charset="0"/>
                                  <a:ea typeface="Cambria Math" charset="0"/>
                                  <a:cs typeface="Cambria Math" charset="0"/>
                                </a:rPr>
                              </m:ctrlPr>
                            </m:funcPr>
                            <m:fName>
                              <m:r>
                                <m:rPr>
                                  <m:sty m:val="p"/>
                                </m:rPr>
                                <a:rPr lang="en-US" sz="2100" i="0" smtClean="0">
                                  <a:solidFill>
                                    <a:srgbClr val="263B86"/>
                                  </a:solidFill>
                                  <a:latin typeface="Cambria Math" charset="0"/>
                                  <a:ea typeface="Cambria Math" charset="0"/>
                                  <a:cs typeface="Cambria Math" charset="0"/>
                                </a:rPr>
                                <m:t>sin</m:t>
                              </m:r>
                            </m:fName>
                            <m:e>
                              <m:r>
                                <a:rPr lang="en-US" sz="2100" b="0" i="1" smtClean="0">
                                  <a:solidFill>
                                    <a:srgbClr val="263B86"/>
                                  </a:solidFill>
                                  <a:latin typeface="Cambria Math" charset="0"/>
                                  <a:ea typeface="Cambria Math" charset="0"/>
                                  <a:cs typeface="Cambria Math" charset="0"/>
                                </a:rPr>
                                <m:t>𝑋</m:t>
                              </m:r>
                            </m:e>
                          </m:func>
                          <m:r>
                            <a:rPr lang="en-US" sz="2100" b="0" i="1" smtClean="0">
                              <a:solidFill>
                                <a:srgbClr val="263B86"/>
                              </a:solidFill>
                              <a:latin typeface="Cambria Math" charset="0"/>
                              <a:ea typeface="Cambria Math" charset="0"/>
                              <a:cs typeface="Cambria Math" charset="0"/>
                            </a:rPr>
                            <m:t>+</m:t>
                          </m:r>
                        </m:e>
                      </m:func>
                      <m:r>
                        <a:rPr lang="en-US" sz="210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sSup>
                        <m:sSupPr>
                          <m:ctrlPr>
                            <a:rPr lang="en-US" sz="2100" b="0" i="1" smtClean="0">
                              <a:solidFill>
                                <a:srgbClr val="263B86"/>
                              </a:solidFill>
                              <a:latin typeface="Cambria Math" charset="0"/>
                              <a:cs typeface="Calibri"/>
                            </a:rPr>
                          </m:ctrlPr>
                        </m:sSupPr>
                        <m:e>
                          <m:d>
                            <m:dPr>
                              <m:ctrlPr>
                                <a:rPr lang="mr-IN" sz="2100" b="0" i="1" smtClean="0">
                                  <a:solidFill>
                                    <a:srgbClr val="263B86"/>
                                  </a:solidFill>
                                  <a:latin typeface="Cambria Math" charset="0"/>
                                  <a:cs typeface="Calibri"/>
                                </a:rPr>
                              </m:ctrlPr>
                            </m:dPr>
                            <m:e>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𝑋</m:t>
                                  </m:r>
                                </m:num>
                                <m:den>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den>
                              </m:f>
                            </m:e>
                          </m:d>
                        </m:e>
                        <m:sup>
                          <m:r>
                            <a:rPr lang="en-US" sz="2100" b="0" i="1" smtClean="0">
                              <a:solidFill>
                                <a:srgbClr val="263B86"/>
                              </a:solidFill>
                              <a:latin typeface="Cambria Math" charset="0"/>
                              <a:cs typeface="Calibri"/>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sup>
                      </m:sSup>
                      <m:r>
                        <a:rPr lang="en-US" sz="2100" b="0" i="1" smtClean="0">
                          <a:solidFill>
                            <a:srgbClr val="263B86"/>
                          </a:solidFill>
                          <a:latin typeface="Cambria Math" charset="0"/>
                          <a:cs typeface="Calibri"/>
                        </a:rPr>
                        <m:t>+ </m:t>
                      </m:r>
                      <m:r>
                        <a:rPr lang="en-US" sz="2100" b="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d>
                        <m:dPr>
                          <m:begChr m:val="{"/>
                          <m:endChr m:val=""/>
                          <m:ctrlPr>
                            <a:rPr lang="mr-IN" sz="2100" b="0" i="1" smtClean="0">
                              <a:solidFill>
                                <a:srgbClr val="263B86"/>
                              </a:solidFill>
                              <a:latin typeface="Cambria Math" charset="0"/>
                              <a:cs typeface="Calibri"/>
                            </a:rPr>
                          </m:ctrlPr>
                        </m:dPr>
                        <m:e>
                          <m:eqArr>
                            <m:eqArrPr>
                              <m:ctrlPr>
                                <a:rPr lang="mr-IN" sz="2100" b="0" i="1" smtClean="0">
                                  <a:solidFill>
                                    <a:srgbClr val="263B86"/>
                                  </a:solidFill>
                                  <a:latin typeface="Cambria Math" charset="0"/>
                                  <a:cs typeface="Calibri"/>
                                </a:rPr>
                              </m:ctrlPr>
                            </m:eqArrPr>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 :</m:t>
                              </m:r>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&lt; </m:t>
                              </m:r>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0</m:t>
                                  </m:r>
                                </m:sub>
                              </m:sSub>
                            </m:e>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2</m:t>
                                  </m:r>
                                </m:sub>
                              </m:sSub>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3</m:t>
                                  </m:r>
                                </m:sub>
                              </m:sSub>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 :</m:t>
                              </m:r>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m:t>
                              </m:r>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0</m:t>
                                  </m:r>
                                </m:sub>
                              </m:sSub>
                            </m:e>
                          </m:eqArr>
                        </m:e>
                      </m:d>
                    </m:oMath>
                  </m:oMathPara>
                </a14:m>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990485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11</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Which models are linear?</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sSup>
                        <m:sSupPr>
                          <m:ctrlPr>
                            <a:rPr lang="en-US" sz="2100" i="1" smtClean="0">
                              <a:solidFill>
                                <a:srgbClr val="263B86"/>
                              </a:solidFill>
                              <a:latin typeface="Cambria Math" charset="0"/>
                              <a:ea typeface="Cambria Math" charset="0"/>
                              <a:cs typeface="Cambria Math" charset="0"/>
                            </a:rPr>
                          </m:ctrlPr>
                        </m:sSupPr>
                        <m:e>
                          <m:r>
                            <a:rPr lang="en-US" sz="2100" b="0" i="1" smtClean="0">
                              <a:solidFill>
                                <a:srgbClr val="263B86"/>
                              </a:solidFill>
                              <a:latin typeface="Cambria Math" charset="0"/>
                              <a:ea typeface="Cambria Math" charset="0"/>
                              <a:cs typeface="Cambria Math" charset="0"/>
                            </a:rPr>
                            <m:t>𝑒</m:t>
                          </m:r>
                        </m:e>
                        <m:sup>
                          <m:r>
                            <a:rPr lang="en-US" sz="2100" b="0" i="1" smtClean="0">
                              <a:solidFill>
                                <a:srgbClr val="263B86"/>
                              </a:solidFill>
                              <a:latin typeface="Cambria Math" charset="0"/>
                              <a:ea typeface="Cambria Math" charset="0"/>
                              <a:cs typeface="Cambria Math" charset="0"/>
                            </a:rPr>
                            <m:t>−</m:t>
                          </m:r>
                          <m:r>
                            <a:rPr lang="en-US" sz="2100" b="0" i="1" smtClean="0">
                              <a:solidFill>
                                <a:srgbClr val="263B86"/>
                              </a:solidFill>
                              <a:latin typeface="Cambria Math" charset="0"/>
                              <a:ea typeface="Cambria Math" charset="0"/>
                              <a:cs typeface="Cambria Math" charset="0"/>
                            </a:rPr>
                            <m:t>𝑋</m:t>
                          </m:r>
                        </m:sup>
                      </m:sSup>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i="1">
                          <a:solidFill>
                            <a:srgbClr val="263B86"/>
                          </a:solidFill>
                          <a:latin typeface="Cambria Math" charset="0"/>
                          <a:ea typeface="Cambria Math" charset="0"/>
                          <a:cs typeface="Cambria Math" charset="0"/>
                        </a:rPr>
                        <m:t>=</m:t>
                      </m:r>
                      <m:sSub>
                        <m:sSubPr>
                          <m:ctrlPr>
                            <a:rPr lang="en-US" sz="210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r>
                        <a:rPr lang="en-US" sz="2100" b="0" i="1" smtClean="0">
                          <a:solidFill>
                            <a:srgbClr val="263B86"/>
                          </a:solidFill>
                          <a:latin typeface="Cambria Math" charset="0"/>
                          <a:ea typeface="Cambria Math" charset="0"/>
                          <a:cs typeface="Cambria Math" charset="0"/>
                        </a:rPr>
                        <m:t>+</m:t>
                      </m:r>
                      <m:sSub>
                        <m:sSubPr>
                          <m:ctrlPr>
                            <a:rPr lang="en-US" sz="210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func>
                        <m:funcPr>
                          <m:ctrlPr>
                            <a:rPr lang="en-US" sz="2100" i="1" smtClean="0">
                              <a:solidFill>
                                <a:srgbClr val="263B86"/>
                              </a:solidFill>
                              <a:latin typeface="Cambria Math" charset="0"/>
                              <a:ea typeface="Cambria Math" charset="0"/>
                              <a:cs typeface="Cambria Math" charset="0"/>
                            </a:rPr>
                          </m:ctrlPr>
                        </m:funcPr>
                        <m:fName>
                          <m:r>
                            <m:rPr>
                              <m:sty m:val="p"/>
                            </m:rPr>
                            <a:rPr lang="en-US" sz="2100" i="0" smtClean="0">
                              <a:solidFill>
                                <a:srgbClr val="263B86"/>
                              </a:solidFill>
                              <a:latin typeface="Cambria Math" charset="0"/>
                              <a:ea typeface="Cambria Math" charset="0"/>
                              <a:cs typeface="Cambria Math" charset="0"/>
                            </a:rPr>
                            <m:t>cos</m:t>
                          </m:r>
                        </m:fName>
                        <m:e>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2</m:t>
                              </m:r>
                            </m:sub>
                          </m:sSub>
                          <m:func>
                            <m:funcPr>
                              <m:ctrlPr>
                                <a:rPr lang="en-US" sz="2100" i="1" smtClean="0">
                                  <a:solidFill>
                                    <a:srgbClr val="263B86"/>
                                  </a:solidFill>
                                  <a:latin typeface="Cambria Math" charset="0"/>
                                  <a:ea typeface="Cambria Math" charset="0"/>
                                  <a:cs typeface="Cambria Math" charset="0"/>
                                </a:rPr>
                              </m:ctrlPr>
                            </m:funcPr>
                            <m:fName>
                              <m:r>
                                <m:rPr>
                                  <m:sty m:val="p"/>
                                </m:rPr>
                                <a:rPr lang="en-US" sz="2100" i="0" smtClean="0">
                                  <a:solidFill>
                                    <a:srgbClr val="263B86"/>
                                  </a:solidFill>
                                  <a:latin typeface="Cambria Math" charset="0"/>
                                  <a:ea typeface="Cambria Math" charset="0"/>
                                  <a:cs typeface="Cambria Math" charset="0"/>
                                </a:rPr>
                                <m:t>sin</m:t>
                              </m:r>
                            </m:fName>
                            <m:e>
                              <m:r>
                                <a:rPr lang="en-US" sz="2100" b="0" i="1" smtClean="0">
                                  <a:solidFill>
                                    <a:srgbClr val="263B86"/>
                                  </a:solidFill>
                                  <a:latin typeface="Cambria Math" charset="0"/>
                                  <a:ea typeface="Cambria Math" charset="0"/>
                                  <a:cs typeface="Cambria Math" charset="0"/>
                                </a:rPr>
                                <m:t>𝑋</m:t>
                              </m:r>
                            </m:e>
                          </m:func>
                          <m:r>
                            <a:rPr lang="en-US" sz="2100" b="0" i="1" smtClean="0">
                              <a:solidFill>
                                <a:srgbClr val="263B86"/>
                              </a:solidFill>
                              <a:latin typeface="Cambria Math" charset="0"/>
                              <a:ea typeface="Cambria Math" charset="0"/>
                              <a:cs typeface="Cambria Math" charset="0"/>
                            </a:rPr>
                            <m:t>+</m:t>
                          </m:r>
                        </m:e>
                      </m:func>
                      <m:r>
                        <a:rPr lang="en-US" sz="210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sSup>
                        <m:sSupPr>
                          <m:ctrlPr>
                            <a:rPr lang="en-US" sz="2100" b="0" i="1" smtClean="0">
                              <a:solidFill>
                                <a:srgbClr val="263B86"/>
                              </a:solidFill>
                              <a:latin typeface="Cambria Math" charset="0"/>
                              <a:cs typeface="Calibri"/>
                            </a:rPr>
                          </m:ctrlPr>
                        </m:sSupPr>
                        <m:e>
                          <m:d>
                            <m:dPr>
                              <m:ctrlPr>
                                <a:rPr lang="mr-IN" sz="2100" b="0" i="1" smtClean="0">
                                  <a:solidFill>
                                    <a:srgbClr val="263B86"/>
                                  </a:solidFill>
                                  <a:latin typeface="Cambria Math" charset="0"/>
                                  <a:cs typeface="Calibri"/>
                                </a:rPr>
                              </m:ctrlPr>
                            </m:dPr>
                            <m:e>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𝑋</m:t>
                                  </m:r>
                                </m:num>
                                <m:den>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den>
                              </m:f>
                            </m:e>
                          </m:d>
                        </m:e>
                        <m:sup>
                          <m:r>
                            <a:rPr lang="en-US" sz="2100" b="0" i="1" smtClean="0">
                              <a:solidFill>
                                <a:srgbClr val="263B86"/>
                              </a:solidFill>
                              <a:latin typeface="Cambria Math" charset="0"/>
                              <a:cs typeface="Calibri"/>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sup>
                      </m:sSup>
                      <m:r>
                        <a:rPr lang="en-US" sz="2100" b="0" i="1" smtClean="0">
                          <a:solidFill>
                            <a:srgbClr val="263B86"/>
                          </a:solidFill>
                          <a:latin typeface="Cambria Math" charset="0"/>
                          <a:cs typeface="Calibri"/>
                        </a:rPr>
                        <m:t>+ </m:t>
                      </m:r>
                      <m:r>
                        <a:rPr lang="en-US" sz="2100" b="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d>
                        <m:dPr>
                          <m:begChr m:val="{"/>
                          <m:endChr m:val=""/>
                          <m:ctrlPr>
                            <a:rPr lang="mr-IN" sz="2100" b="0" i="1" smtClean="0">
                              <a:solidFill>
                                <a:srgbClr val="263B86"/>
                              </a:solidFill>
                              <a:latin typeface="Cambria Math" charset="0"/>
                              <a:cs typeface="Calibri"/>
                            </a:rPr>
                          </m:ctrlPr>
                        </m:dPr>
                        <m:e>
                          <m:eqArr>
                            <m:eqArrPr>
                              <m:ctrlPr>
                                <a:rPr lang="mr-IN" sz="2100" b="0" i="1" smtClean="0">
                                  <a:solidFill>
                                    <a:srgbClr val="263B86"/>
                                  </a:solidFill>
                                  <a:latin typeface="Cambria Math" charset="0"/>
                                  <a:cs typeface="Calibri"/>
                                </a:rPr>
                              </m:ctrlPr>
                            </m:eqArrPr>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 :</m:t>
                              </m:r>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&lt; </m:t>
                              </m:r>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0</m:t>
                                  </m:r>
                                </m:sub>
                              </m:sSub>
                            </m:e>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2</m:t>
                                  </m:r>
                                </m:sub>
                              </m:sSub>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3</m:t>
                                  </m:r>
                                </m:sub>
                              </m:sSub>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 :</m:t>
                              </m:r>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m:t>
                              </m:r>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0</m:t>
                                  </m:r>
                                </m:sub>
                              </m:sSub>
                            </m:e>
                          </m:eqArr>
                        </m:e>
                      </m:d>
                    </m:oMath>
                  </m:oMathPara>
                </a14:m>
                <a:endParaRPr lang="en-US" sz="2100" b="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1" i="1" smtClean="0">
                          <a:solidFill>
                            <a:schemeClr val="tx1"/>
                          </a:solidFill>
                          <a:latin typeface="Cambria Math" charset="0"/>
                          <a:cs typeface="Calibri"/>
                        </a:rPr>
                        <m:t>𝒇</m:t>
                      </m:r>
                      <m:d>
                        <m:dPr>
                          <m:endChr m:val="|"/>
                          <m:ctrlPr>
                            <a:rPr lang="en-US" sz="2100" b="1" i="1" smtClean="0">
                              <a:solidFill>
                                <a:schemeClr val="tx1"/>
                              </a:solidFill>
                              <a:latin typeface="Cambria Math" charset="0"/>
                              <a:cs typeface="Calibri"/>
                            </a:rPr>
                          </m:ctrlPr>
                        </m:dPr>
                        <m:e>
                          <m:r>
                            <a:rPr lang="en-US" sz="2100" b="1" i="1" smtClean="0">
                              <a:solidFill>
                                <a:schemeClr val="tx1"/>
                              </a:solidFill>
                              <a:latin typeface="Cambria Math" charset="0"/>
                              <a:cs typeface="Calibri"/>
                            </a:rPr>
                            <m:t>𝒙</m:t>
                          </m:r>
                          <m:r>
                            <a:rPr lang="en-US" sz="2100" b="1" i="1" smtClean="0">
                              <a:solidFill>
                                <a:schemeClr val="tx1"/>
                              </a:solidFill>
                              <a:latin typeface="Cambria Math" charset="0"/>
                              <a:cs typeface="Calibri"/>
                            </a:rPr>
                            <m:t> </m:t>
                          </m:r>
                        </m:e>
                      </m:d>
                      <m:r>
                        <a:rPr lang="en-US" sz="2100" b="1" i="1" smtClean="0">
                          <a:solidFill>
                            <a:schemeClr val="tx1"/>
                          </a:solidFill>
                          <a:latin typeface="Cambria Math" charset="0"/>
                          <a:cs typeface="Calibri"/>
                        </a:rPr>
                        <m:t> </m:t>
                      </m:r>
                      <m:r>
                        <a:rPr lang="en-US" sz="2100" b="1" i="1" smtClean="0">
                          <a:solidFill>
                            <a:schemeClr val="tx1"/>
                          </a:solidFill>
                          <a:latin typeface="Cambria Math" charset="0"/>
                          <a:ea typeface="Cambria Math" charset="0"/>
                          <a:cs typeface="Cambria Math" charset="0"/>
                        </a:rPr>
                        <m:t>𝜽</m:t>
                      </m:r>
                      <m:r>
                        <a:rPr lang="en-US" sz="2100" b="1" i="1" smtClean="0">
                          <a:solidFill>
                            <a:schemeClr val="tx1"/>
                          </a:solidFill>
                          <a:latin typeface="Cambria Math" charset="0"/>
                          <a:ea typeface="Cambria Math" charset="0"/>
                          <a:cs typeface="Cambria Math" charset="0"/>
                        </a:rPr>
                        <m:t>)=</m:t>
                      </m:r>
                      <m:nary>
                        <m:naryPr>
                          <m:chr m:val="∑"/>
                          <m:ctrlPr>
                            <a:rPr lang="is-IS" sz="2100" b="1" i="1" smtClean="0">
                              <a:solidFill>
                                <a:schemeClr val="tx1"/>
                              </a:solidFill>
                              <a:latin typeface="Cambria Math" charset="0"/>
                              <a:ea typeface="Cambria Math" charset="0"/>
                              <a:cs typeface="Cambria Math" charset="0"/>
                            </a:rPr>
                          </m:ctrlPr>
                        </m:naryPr>
                        <m:sub>
                          <m:r>
                            <m:rPr>
                              <m:brk m:alnAt="23"/>
                            </m:rPr>
                            <a:rPr lang="en-US" sz="2100" b="1" i="1" smtClean="0">
                              <a:solidFill>
                                <a:schemeClr val="tx1"/>
                              </a:solidFill>
                              <a:latin typeface="Cambria Math" charset="0"/>
                              <a:ea typeface="Cambria Math" charset="0"/>
                              <a:cs typeface="Cambria Math" charset="0"/>
                            </a:rPr>
                            <m:t>𝒑</m:t>
                          </m:r>
                          <m:r>
                            <a:rPr lang="en-US" sz="2100" b="1" i="1" smtClean="0">
                              <a:solidFill>
                                <a:schemeClr val="tx1"/>
                              </a:solidFill>
                              <a:latin typeface="Cambria Math" charset="0"/>
                              <a:ea typeface="Cambria Math" charset="0"/>
                              <a:cs typeface="Cambria Math" charset="0"/>
                            </a:rPr>
                            <m:t>=</m:t>
                          </m:r>
                          <m:r>
                            <a:rPr lang="en-US" sz="2100" b="1" i="1" smtClean="0">
                              <a:solidFill>
                                <a:schemeClr val="tx1"/>
                              </a:solidFill>
                              <a:latin typeface="Cambria Math" charset="0"/>
                              <a:ea typeface="Cambria Math" charset="0"/>
                              <a:cs typeface="Cambria Math" charset="0"/>
                            </a:rPr>
                            <m:t>𝟏</m:t>
                          </m:r>
                        </m:sub>
                        <m:sup>
                          <m:r>
                            <a:rPr lang="en-US" sz="2100" b="1" i="1" smtClean="0">
                              <a:solidFill>
                                <a:schemeClr val="tx1"/>
                              </a:solidFill>
                              <a:latin typeface="Cambria Math" charset="0"/>
                              <a:ea typeface="Cambria Math" charset="0"/>
                              <a:cs typeface="Cambria Math" charset="0"/>
                            </a:rPr>
                            <m:t>𝒌</m:t>
                          </m:r>
                        </m:sup>
                        <m:e>
                          <m:sSub>
                            <m:sSubPr>
                              <m:ctrlPr>
                                <a:rPr lang="en-US" sz="2100" b="1" i="1" smtClean="0">
                                  <a:solidFill>
                                    <a:schemeClr val="tx1"/>
                                  </a:solidFill>
                                  <a:latin typeface="Cambria Math" charset="0"/>
                                  <a:ea typeface="Cambria Math" charset="0"/>
                                  <a:cs typeface="Cambria Math" charset="0"/>
                                </a:rPr>
                              </m:ctrlPr>
                            </m:sSubPr>
                            <m:e>
                              <m:r>
                                <a:rPr lang="en-US" sz="2100" b="1" i="1" smtClean="0">
                                  <a:solidFill>
                                    <a:schemeClr val="tx1"/>
                                  </a:solidFill>
                                  <a:latin typeface="Cambria Math" charset="0"/>
                                  <a:ea typeface="Cambria Math" charset="0"/>
                                  <a:cs typeface="Cambria Math" charset="0"/>
                                </a:rPr>
                                <m:t>𝜽</m:t>
                              </m:r>
                            </m:e>
                            <m:sub>
                              <m:r>
                                <a:rPr lang="en-US" sz="2100" b="1" i="1" smtClean="0">
                                  <a:solidFill>
                                    <a:schemeClr val="tx1"/>
                                  </a:solidFill>
                                  <a:latin typeface="Cambria Math" charset="0"/>
                                  <a:ea typeface="Cambria Math" charset="0"/>
                                  <a:cs typeface="Cambria Math" charset="0"/>
                                </a:rPr>
                                <m:t>𝒑</m:t>
                              </m:r>
                            </m:sub>
                          </m:sSub>
                          <m:sSub>
                            <m:sSubPr>
                              <m:ctrlPr>
                                <a:rPr lang="en-US" sz="2100" b="1" i="1" smtClean="0">
                                  <a:solidFill>
                                    <a:schemeClr val="tx1"/>
                                  </a:solidFill>
                                  <a:latin typeface="Cambria Math" charset="0"/>
                                  <a:ea typeface="Cambria Math" charset="0"/>
                                  <a:cs typeface="Cambria Math" charset="0"/>
                                </a:rPr>
                              </m:ctrlPr>
                            </m:sSubPr>
                            <m:e>
                              <m:r>
                                <a:rPr lang="en-US" sz="2100" b="1" i="1" smtClean="0">
                                  <a:solidFill>
                                    <a:schemeClr val="tx1"/>
                                  </a:solidFill>
                                  <a:latin typeface="Cambria Math" charset="0"/>
                                  <a:ea typeface="Cambria Math" charset="0"/>
                                  <a:cs typeface="Cambria Math" charset="0"/>
                                </a:rPr>
                                <m:t>𝒈</m:t>
                              </m:r>
                            </m:e>
                            <m:sub>
                              <m:r>
                                <a:rPr lang="en-US" sz="2100" b="1" i="1" smtClean="0">
                                  <a:solidFill>
                                    <a:schemeClr val="tx1"/>
                                  </a:solidFill>
                                  <a:latin typeface="Cambria Math" charset="0"/>
                                  <a:ea typeface="Cambria Math" charset="0"/>
                                  <a:cs typeface="Cambria Math" charset="0"/>
                                </a:rPr>
                                <m:t>𝒑</m:t>
                              </m:r>
                            </m:sub>
                          </m:sSub>
                        </m:e>
                      </m:nary>
                      <m:d>
                        <m:dPr>
                          <m:ctrlPr>
                            <a:rPr lang="mr-IN" sz="2100" b="1" i="1" smtClean="0">
                              <a:solidFill>
                                <a:schemeClr val="tx1"/>
                              </a:solidFill>
                              <a:latin typeface="Cambria Math" charset="0"/>
                              <a:ea typeface="Cambria Math" charset="0"/>
                              <a:cs typeface="Cambria Math" charset="0"/>
                            </a:rPr>
                          </m:ctrlPr>
                        </m:dPr>
                        <m:e>
                          <m:r>
                            <a:rPr lang="en-US" sz="2100" b="1" i="1" smtClean="0">
                              <a:solidFill>
                                <a:schemeClr val="tx1"/>
                              </a:solidFill>
                              <a:latin typeface="Cambria Math" charset="0"/>
                              <a:ea typeface="Cambria Math" charset="0"/>
                              <a:cs typeface="Cambria Math" charset="0"/>
                            </a:rPr>
                            <m:t>𝒙</m:t>
                          </m:r>
                        </m:e>
                      </m:d>
                    </m:oMath>
                  </m:oMathPara>
                </a14:m>
                <a:endParaRPr lang="en-US" sz="2100" b="1"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a:stretch>
              </a:blipFill>
            </p:spPr>
            <p:txBody>
              <a:bodyPr/>
              <a:lstStyle/>
              <a:p>
                <a:r>
                  <a:rPr lang="en-US">
                    <a:noFill/>
                  </a:rPr>
                  <a:t> </a:t>
                </a:r>
              </a:p>
            </p:txBody>
          </p:sp>
        </mc:Fallback>
      </mc:AlternateContent>
      <p:sp>
        <p:nvSpPr>
          <p:cNvPr id="2" name="TextBox 1"/>
          <p:cNvSpPr txBox="1"/>
          <p:nvPr/>
        </p:nvSpPr>
        <p:spPr>
          <a:xfrm>
            <a:off x="7152943" y="3217351"/>
            <a:ext cx="630301" cy="461665"/>
          </a:xfrm>
          <a:prstGeom prst="rect">
            <a:avLst/>
          </a:prstGeom>
          <a:noFill/>
        </p:spPr>
        <p:txBody>
          <a:bodyPr wrap="none" rtlCol="0">
            <a:spAutoFit/>
          </a:bodyPr>
          <a:lstStyle/>
          <a:p>
            <a:r>
              <a:rPr lang="en-US" smtClean="0">
                <a:solidFill>
                  <a:srgbClr val="FF0000"/>
                </a:solidFill>
              </a:rPr>
              <a:t>NO</a:t>
            </a:r>
            <a:endParaRPr lang="en-US" dirty="0">
              <a:solidFill>
                <a:srgbClr val="FF0000"/>
              </a:solidFill>
              <a:latin typeface="+mn-lt"/>
            </a:endParaRPr>
          </a:p>
        </p:txBody>
      </p:sp>
      <p:sp>
        <p:nvSpPr>
          <p:cNvPr id="6" name="TextBox 5"/>
          <p:cNvSpPr txBox="1"/>
          <p:nvPr/>
        </p:nvSpPr>
        <p:spPr>
          <a:xfrm>
            <a:off x="7086599" y="2298486"/>
            <a:ext cx="766557" cy="461665"/>
          </a:xfrm>
          <a:prstGeom prst="rect">
            <a:avLst/>
          </a:prstGeom>
          <a:noFill/>
        </p:spPr>
        <p:txBody>
          <a:bodyPr wrap="none" rtlCol="0">
            <a:spAutoFit/>
          </a:bodyPr>
          <a:lstStyle/>
          <a:p>
            <a:r>
              <a:rPr lang="en-US">
                <a:solidFill>
                  <a:srgbClr val="FF0000"/>
                </a:solidFill>
              </a:rPr>
              <a:t>YES</a:t>
            </a:r>
            <a:endParaRPr lang="en-US" dirty="0">
              <a:solidFill>
                <a:srgbClr val="FF0000"/>
              </a:solidFill>
              <a:latin typeface="+mn-lt"/>
            </a:endParaRPr>
          </a:p>
        </p:txBody>
      </p:sp>
      <p:sp>
        <p:nvSpPr>
          <p:cNvPr id="7" name="TextBox 6"/>
          <p:cNvSpPr txBox="1"/>
          <p:nvPr/>
        </p:nvSpPr>
        <p:spPr>
          <a:xfrm>
            <a:off x="7086599" y="1608221"/>
            <a:ext cx="766557" cy="461665"/>
          </a:xfrm>
          <a:prstGeom prst="rect">
            <a:avLst/>
          </a:prstGeom>
          <a:noFill/>
        </p:spPr>
        <p:txBody>
          <a:bodyPr wrap="none" rtlCol="0">
            <a:spAutoFit/>
          </a:bodyPr>
          <a:lstStyle/>
          <a:p>
            <a:r>
              <a:rPr lang="en-US" dirty="0">
                <a:solidFill>
                  <a:srgbClr val="FF0000"/>
                </a:solidFill>
              </a:rPr>
              <a:t>YES</a:t>
            </a:r>
            <a:endParaRPr lang="en-US" dirty="0">
              <a:solidFill>
                <a:srgbClr val="FF0000"/>
              </a:solidFill>
              <a:latin typeface="+mn-lt"/>
            </a:endParaRPr>
          </a:p>
        </p:txBody>
      </p:sp>
      <p:sp>
        <p:nvSpPr>
          <p:cNvPr id="9" name="TextBox 8"/>
          <p:cNvSpPr txBox="1"/>
          <p:nvPr/>
        </p:nvSpPr>
        <p:spPr>
          <a:xfrm>
            <a:off x="7086599" y="4309310"/>
            <a:ext cx="630301" cy="461665"/>
          </a:xfrm>
          <a:prstGeom prst="rect">
            <a:avLst/>
          </a:prstGeom>
          <a:noFill/>
        </p:spPr>
        <p:txBody>
          <a:bodyPr wrap="none" rtlCol="0">
            <a:spAutoFit/>
          </a:bodyPr>
          <a:lstStyle/>
          <a:p>
            <a:r>
              <a:rPr lang="en-US" smtClean="0">
                <a:solidFill>
                  <a:srgbClr val="FF0000"/>
                </a:solidFill>
              </a:rPr>
              <a:t>NO</a:t>
            </a:r>
            <a:endParaRPr lang="en-US" dirty="0">
              <a:solidFill>
                <a:srgbClr val="FF0000"/>
              </a:solidFill>
              <a:latin typeface="+mn-lt"/>
            </a:endParaRPr>
          </a:p>
        </p:txBody>
      </p:sp>
    </p:spTree>
    <p:extLst>
      <p:ext uri="{BB962C8B-B14F-4D97-AF65-F5344CB8AC3E}">
        <p14:creationId xmlns:p14="http://schemas.microsoft.com/office/powerpoint/2010/main" val="135366725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12</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Inference for linear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lnSpcReduction="10000"/>
              </a:bodyPr>
              <a:lstStyle/>
              <a:p>
                <a:pPr marL="0" indent="0">
                  <a:buNone/>
                </a:pPr>
                <a:r>
                  <a:rPr lang="en-US" sz="2100" dirty="0" smtClean="0">
                    <a:solidFill>
                      <a:srgbClr val="263B86"/>
                    </a:solidFill>
                    <a:latin typeface="Calibri"/>
                    <a:cs typeface="Calibri"/>
                  </a:rPr>
                  <a:t>Assume MSE for our loss function:</a:t>
                </a:r>
                <a:br>
                  <a:rPr lang="en-US" sz="2100" dirty="0" smtClean="0">
                    <a:solidFill>
                      <a:srgbClr val="263B86"/>
                    </a:solidFill>
                    <a:latin typeface="Calibri"/>
                    <a:cs typeface="Calibri"/>
                  </a:rPr>
                </a:b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i="1">
                          <a:solidFill>
                            <a:srgbClr val="263B86"/>
                          </a:solidFill>
                          <a:latin typeface="Cambria Math" charset="0"/>
                          <a:ea typeface="Cambria Math" charset="0"/>
                          <a:cs typeface="Cambria Math" charset="0"/>
                        </a:rPr>
                        <m:t>𝐿</m:t>
                      </m:r>
                      <m:d>
                        <m:dPr>
                          <m:ctrlPr>
                            <a:rPr lang="mr-IN" sz="2100" i="1" smtClean="0">
                              <a:solidFill>
                                <a:srgbClr val="263B86"/>
                              </a:solidFill>
                              <a:latin typeface="Cambria Math" charset="0"/>
                              <a:ea typeface="Cambria Math" charset="0"/>
                              <a:cs typeface="Cambria Math" charset="0"/>
                            </a:rPr>
                          </m:ctrlPr>
                        </m:dPr>
                        <m:e>
                          <m:sSub>
                            <m:sSubPr>
                              <m:ctrlPr>
                                <a:rPr lang="en-US" sz="2100" i="1" smtClean="0">
                                  <a:solidFill>
                                    <a:srgbClr val="263B86"/>
                                  </a:solidFill>
                                  <a:latin typeface="Cambria Math" charset="0"/>
                                  <a:ea typeface="Cambria Math" charset="0"/>
                                  <a:cs typeface="Cambria Math" charset="0"/>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r>
                            <a:rPr lang="en-US" sz="2100" b="0" i="1" smtClean="0">
                              <a:solidFill>
                                <a:srgbClr val="263B86"/>
                              </a:solidFill>
                              <a:latin typeface="Cambria Math" charset="0"/>
                              <a:ea typeface="Cambria Math" charset="0"/>
                              <a:cs typeface="Cambria Math" charset="0"/>
                            </a:rPr>
                            <m:t>,</m:t>
                          </m:r>
                          <m:sSub>
                            <m:sSubPr>
                              <m:ctrlPr>
                                <a:rPr lang="en-US" sz="2100" b="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e>
                      </m:d>
                      <m:r>
                        <a:rPr lang="en-US" sz="2100" b="0" i="1" smtClean="0">
                          <a:solidFill>
                            <a:srgbClr val="263B86"/>
                          </a:solidFill>
                          <a:latin typeface="Cambria Math" charset="0"/>
                          <a:ea typeface="Cambria Math" charset="0"/>
                          <a:cs typeface="Cambria Math" charset="0"/>
                        </a:rPr>
                        <m:t>=</m:t>
                      </m:r>
                      <m:f>
                        <m:fPr>
                          <m:ctrlPr>
                            <a:rPr lang="mr-IN" sz="2100" b="0" i="1" smtClean="0">
                              <a:solidFill>
                                <a:srgbClr val="263B86"/>
                              </a:solidFill>
                              <a:latin typeface="Cambria Math" charset="0"/>
                              <a:ea typeface="Cambria Math" charset="0"/>
                              <a:cs typeface="Cambria Math" charset="0"/>
                            </a:rPr>
                          </m:ctrlPr>
                        </m:fPr>
                        <m:num>
                          <m:r>
                            <a:rPr lang="en-US" sz="2100" b="0" i="1" smtClean="0">
                              <a:solidFill>
                                <a:srgbClr val="263B86"/>
                              </a:solidFill>
                              <a:latin typeface="Cambria Math" charset="0"/>
                              <a:ea typeface="Cambria Math" charset="0"/>
                              <a:cs typeface="Cambria Math" charset="0"/>
                            </a:rPr>
                            <m:t>1</m:t>
                          </m:r>
                        </m:num>
                        <m:den>
                          <m:r>
                            <a:rPr lang="en-US" sz="2100" b="0" i="1" smtClean="0">
                              <a:solidFill>
                                <a:srgbClr val="263B86"/>
                              </a:solidFill>
                              <a:latin typeface="Cambria Math" charset="0"/>
                              <a:ea typeface="Cambria Math" charset="0"/>
                              <a:cs typeface="Cambria Math" charset="0"/>
                            </a:rPr>
                            <m:t>𝑛</m:t>
                          </m:r>
                        </m:den>
                      </m:f>
                      <m:nary>
                        <m:naryPr>
                          <m:chr m:val="∑"/>
                          <m:ctrlPr>
                            <a:rPr lang="is-IS" sz="2100" b="0" i="1" smtClean="0">
                              <a:solidFill>
                                <a:srgbClr val="263B86"/>
                              </a:solidFill>
                              <a:latin typeface="Cambria Math" charset="0"/>
                              <a:ea typeface="Cambria Math" charset="0"/>
                              <a:cs typeface="Cambria Math" charset="0"/>
                            </a:rPr>
                          </m:ctrlPr>
                        </m:naryPr>
                        <m:sub>
                          <m:r>
                            <m:rPr>
                              <m:brk m:alnAt="23"/>
                            </m:rPr>
                            <a:rPr lang="en-US" sz="2100" b="0" i="1" smtClean="0">
                              <a:solidFill>
                                <a:srgbClr val="263B86"/>
                              </a:solidFill>
                              <a:latin typeface="Cambria Math" charset="0"/>
                              <a:ea typeface="Cambria Math" charset="0"/>
                              <a:cs typeface="Cambria Math" charset="0"/>
                            </a:rPr>
                            <m:t>𝑖</m:t>
                          </m:r>
                          <m:r>
                            <a:rPr lang="en-US" sz="2100" b="0" i="1" smtClean="0">
                              <a:solidFill>
                                <a:srgbClr val="263B86"/>
                              </a:solidFill>
                              <a:latin typeface="Cambria Math" charset="0"/>
                              <a:ea typeface="Cambria Math" charset="0"/>
                              <a:cs typeface="Cambria Math" charset="0"/>
                            </a:rPr>
                            <m:t>=1</m:t>
                          </m:r>
                        </m:sub>
                        <m:sup>
                          <m:r>
                            <a:rPr lang="en-US" sz="2100" b="0" i="1" smtClean="0">
                              <a:solidFill>
                                <a:srgbClr val="263B86"/>
                              </a:solidFill>
                              <a:latin typeface="Cambria Math" charset="0"/>
                              <a:ea typeface="Cambria Math" charset="0"/>
                              <a:cs typeface="Cambria Math" charset="0"/>
                            </a:rPr>
                            <m:t>𝑛</m:t>
                          </m:r>
                        </m:sup>
                        <m:e>
                          <m:sSup>
                            <m:sSupPr>
                              <m:ctrlPr>
                                <a:rPr lang="is-IS" sz="2100" b="0" i="1" smtClean="0">
                                  <a:solidFill>
                                    <a:srgbClr val="263B86"/>
                                  </a:solidFill>
                                  <a:latin typeface="Cambria Math" charset="0"/>
                                  <a:ea typeface="Cambria Math" charset="0"/>
                                  <a:cs typeface="Cambria Math" charset="0"/>
                                </a:rPr>
                              </m:ctrlPr>
                            </m:sSupPr>
                            <m:e>
                              <m:d>
                                <m:dPr>
                                  <m:ctrlPr>
                                    <a:rPr lang="mr-IN" sz="2100" b="0" i="1" smtClean="0">
                                      <a:solidFill>
                                        <a:srgbClr val="263B86"/>
                                      </a:solidFill>
                                      <a:latin typeface="Cambria Math" charset="0"/>
                                      <a:ea typeface="Cambria Math" charset="0"/>
                                      <a:cs typeface="Cambria Math" charset="0"/>
                                    </a:rPr>
                                  </m:ctrlPr>
                                </m:d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𝑦</m:t>
                                      </m:r>
                                    </m:e>
                                    <m:sub>
                                      <m:r>
                                        <a:rPr lang="en-US" sz="2100" b="0" i="1" smtClean="0">
                                          <a:solidFill>
                                            <a:srgbClr val="263B86"/>
                                          </a:solidFill>
                                          <a:latin typeface="Cambria Math" charset="0"/>
                                          <a:ea typeface="Cambria Math" charset="0"/>
                                          <a:cs typeface="Cambria Math" charset="0"/>
                                        </a:rPr>
                                        <m:t>𝑖</m:t>
                                      </m:r>
                                    </m:sub>
                                  </m:sSub>
                                  <m:r>
                                    <a:rPr lang="en-US" sz="2100" b="0" i="1" smtClean="0">
                                      <a:solidFill>
                                        <a:srgbClr val="263B86"/>
                                      </a:solidFill>
                                      <a:latin typeface="Cambria Math" charset="0"/>
                                      <a:ea typeface="Cambria Math" charset="0"/>
                                      <a:cs typeface="Cambria Math" charset="0"/>
                                    </a:rPr>
                                    <m:t>−</m:t>
                                  </m:r>
                                  <m:acc>
                                    <m:accPr>
                                      <m:chr m:val="̂"/>
                                      <m:ctrlPr>
                                        <a:rPr lang="en-US" sz="2100" b="0" i="1" smtClean="0">
                                          <a:solidFill>
                                            <a:srgbClr val="263B86"/>
                                          </a:solidFill>
                                          <a:latin typeface="Cambria Math" charset="0"/>
                                          <a:ea typeface="Cambria Math" charset="0"/>
                                          <a:cs typeface="Cambria Math" charset="0"/>
                                        </a:rPr>
                                      </m:ctrlPr>
                                    </m:acc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𝑦</m:t>
                                          </m:r>
                                        </m:e>
                                        <m:sub>
                                          <m:r>
                                            <a:rPr lang="en-US" sz="2100" b="0" i="1" smtClean="0">
                                              <a:solidFill>
                                                <a:srgbClr val="263B86"/>
                                              </a:solidFill>
                                              <a:latin typeface="Cambria Math" charset="0"/>
                                              <a:ea typeface="Cambria Math" charset="0"/>
                                              <a:cs typeface="Cambria Math" charset="0"/>
                                            </a:rPr>
                                            <m:t>𝑖</m:t>
                                          </m:r>
                                        </m:sub>
                                      </m:sSub>
                                    </m:e>
                                  </m:acc>
                                </m:e>
                              </m:d>
                            </m:e>
                            <m:sup>
                              <m:r>
                                <a:rPr lang="en-US" sz="2100" b="0" i="1" smtClean="0">
                                  <a:solidFill>
                                    <a:srgbClr val="263B86"/>
                                  </a:solidFill>
                                  <a:latin typeface="Cambria Math" charset="0"/>
                                  <a:ea typeface="Cambria Math" charset="0"/>
                                  <a:cs typeface="Cambria Math" charset="0"/>
                                </a:rPr>
                                <m:t>2</m:t>
                              </m:r>
                            </m:sup>
                          </m:sSup>
                          <m:r>
                            <a:rPr lang="en-US" sz="2100" b="0" i="1" smtClean="0">
                              <a:solidFill>
                                <a:srgbClr val="263B86"/>
                              </a:solidFill>
                              <a:latin typeface="Cambria Math" charset="0"/>
                              <a:ea typeface="Cambria Math" charset="0"/>
                              <a:cs typeface="Cambria Math" charset="0"/>
                            </a:rPr>
                            <m:t>=</m:t>
                          </m:r>
                        </m:e>
                      </m:nary>
                      <m:f>
                        <m:fPr>
                          <m:ctrlPr>
                            <a:rPr lang="mr-IN" sz="2100" i="1">
                              <a:solidFill>
                                <a:srgbClr val="263B86"/>
                              </a:solidFill>
                              <a:latin typeface="Cambria Math" charset="0"/>
                              <a:ea typeface="Cambria Math" charset="0"/>
                              <a:cs typeface="Cambria Math" charset="0"/>
                            </a:rPr>
                          </m:ctrlPr>
                        </m:fPr>
                        <m:num>
                          <m:r>
                            <a:rPr lang="en-US" sz="2100" b="0" i="1" smtClean="0">
                              <a:solidFill>
                                <a:srgbClr val="263B86"/>
                              </a:solidFill>
                              <a:latin typeface="Cambria Math" charset="0"/>
                              <a:ea typeface="Cambria Math" charset="0"/>
                              <a:cs typeface="Cambria Math" charset="0"/>
                            </a:rPr>
                            <m:t>1</m:t>
                          </m:r>
                        </m:num>
                        <m:den>
                          <m:r>
                            <a:rPr lang="en-US" sz="2100" b="0" i="1" smtClean="0">
                              <a:solidFill>
                                <a:srgbClr val="263B86"/>
                              </a:solidFill>
                              <a:latin typeface="Cambria Math" charset="0"/>
                              <a:ea typeface="Cambria Math" charset="0"/>
                              <a:cs typeface="Cambria Math" charset="0"/>
                            </a:rPr>
                            <m:t>𝑛</m:t>
                          </m:r>
                        </m:den>
                      </m:f>
                      <m:nary>
                        <m:naryPr>
                          <m:chr m:val="∑"/>
                          <m:ctrlPr>
                            <a:rPr lang="is-IS" sz="2100" i="1">
                              <a:solidFill>
                                <a:srgbClr val="263B86"/>
                              </a:solidFill>
                              <a:latin typeface="Cambria Math" charset="0"/>
                              <a:ea typeface="Cambria Math" charset="0"/>
                              <a:cs typeface="Cambria Math" charset="0"/>
                            </a:rPr>
                          </m:ctrlPr>
                        </m:naryPr>
                        <m:sub>
                          <m:r>
                            <m:rPr>
                              <m:brk m:alnAt="23"/>
                            </m:rPr>
                            <a:rPr lang="en-US" sz="2100" b="0" i="1" smtClean="0">
                              <a:solidFill>
                                <a:srgbClr val="263B86"/>
                              </a:solidFill>
                              <a:latin typeface="Cambria Math" charset="0"/>
                              <a:ea typeface="Cambria Math" charset="0"/>
                              <a:cs typeface="Cambria Math" charset="0"/>
                            </a:rPr>
                            <m:t>𝑖</m:t>
                          </m:r>
                          <m:r>
                            <a:rPr lang="en-US" sz="2100" b="0" i="1" smtClean="0">
                              <a:solidFill>
                                <a:srgbClr val="263B86"/>
                              </a:solidFill>
                              <a:latin typeface="Cambria Math" charset="0"/>
                              <a:ea typeface="Cambria Math" charset="0"/>
                              <a:cs typeface="Cambria Math" charset="0"/>
                            </a:rPr>
                            <m:t>=1</m:t>
                          </m:r>
                        </m:sub>
                        <m:sup>
                          <m:r>
                            <a:rPr lang="en-US" sz="2100" b="0" i="1" smtClean="0">
                              <a:solidFill>
                                <a:srgbClr val="263B86"/>
                              </a:solidFill>
                              <a:latin typeface="Cambria Math" charset="0"/>
                              <a:ea typeface="Cambria Math" charset="0"/>
                              <a:cs typeface="Cambria Math" charset="0"/>
                            </a:rPr>
                            <m:t>𝑛</m:t>
                          </m:r>
                        </m:sup>
                        <m:e>
                          <m:sSup>
                            <m:sSupPr>
                              <m:ctrlPr>
                                <a:rPr lang="is-IS" sz="2100" i="1">
                                  <a:solidFill>
                                    <a:srgbClr val="263B86"/>
                                  </a:solidFill>
                                  <a:latin typeface="Cambria Math" charset="0"/>
                                  <a:ea typeface="Cambria Math" charset="0"/>
                                  <a:cs typeface="Cambria Math" charset="0"/>
                                </a:rPr>
                              </m:ctrlPr>
                            </m:sSupPr>
                            <m:e>
                              <m:d>
                                <m:dPr>
                                  <m:ctrlPr>
                                    <a:rPr lang="mr-IN" sz="2100" i="1">
                                      <a:solidFill>
                                        <a:srgbClr val="263B86"/>
                                      </a:solidFill>
                                      <a:latin typeface="Cambria Math" charset="0"/>
                                      <a:ea typeface="Cambria Math" charset="0"/>
                                      <a:cs typeface="Cambria Math" charset="0"/>
                                    </a:rPr>
                                  </m:ctrlPr>
                                </m:dPr>
                                <m:e>
                                  <m:sSub>
                                    <m:sSubPr>
                                      <m:ctrlPr>
                                        <a:rPr lang="en-US" sz="2100" i="1">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𝑦</m:t>
                                      </m:r>
                                    </m:e>
                                    <m:sub>
                                      <m:r>
                                        <a:rPr lang="en-US" sz="2100" b="0" i="1" smtClean="0">
                                          <a:solidFill>
                                            <a:srgbClr val="263B86"/>
                                          </a:solidFill>
                                          <a:latin typeface="Cambria Math" charset="0"/>
                                          <a:ea typeface="Cambria Math" charset="0"/>
                                          <a:cs typeface="Cambria Math" charset="0"/>
                                        </a:rPr>
                                        <m:t>𝑖</m:t>
                                      </m:r>
                                    </m:sub>
                                  </m:sSub>
                                  <m:r>
                                    <a:rPr lang="en-US" sz="2100" i="1">
                                      <a:solidFill>
                                        <a:srgbClr val="263B86"/>
                                      </a:solidFill>
                                      <a:latin typeface="Cambria Math" charset="0"/>
                                      <a:ea typeface="Cambria Math" charset="0"/>
                                      <a:cs typeface="Cambria Math" charset="0"/>
                                    </a:rPr>
                                    <m:t>−</m:t>
                                  </m:r>
                                  <m:d>
                                    <m:dPr>
                                      <m:ctrlPr>
                                        <a:rPr lang="mr-IN" sz="2100" i="1" smtClean="0">
                                          <a:solidFill>
                                            <a:srgbClr val="263B86"/>
                                          </a:solidFill>
                                          <a:latin typeface="Cambria Math" charset="0"/>
                                          <a:ea typeface="Cambria Math" charset="0"/>
                                          <a:cs typeface="Cambria Math" charset="0"/>
                                        </a:rPr>
                                      </m:ctrlPr>
                                    </m:dPr>
                                    <m:e>
                                      <m:sSub>
                                        <m:sSubPr>
                                          <m:ctrlPr>
                                            <a:rPr lang="en-US" sz="210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m:t>
                                      </m:r>
                                      <m:sSub>
                                        <m:sSubPr>
                                          <m:ctrlPr>
                                            <a:rPr lang="en-US" sz="2100" b="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e>
                                  </m:d>
                                </m:e>
                              </m:d>
                            </m:e>
                            <m:sup>
                              <m:r>
                                <a:rPr lang="en-US" sz="2100" i="1">
                                  <a:solidFill>
                                    <a:srgbClr val="263B86"/>
                                  </a:solidFill>
                                  <a:latin typeface="Cambria Math" charset="0"/>
                                  <a:ea typeface="Cambria Math" charset="0"/>
                                  <a:cs typeface="Cambria Math" charset="0"/>
                                </a:rPr>
                                <m:t>2</m:t>
                              </m:r>
                            </m:sup>
                          </m:sSup>
                        </m:e>
                      </m:nary>
                    </m:oMath>
                  </m:oMathPara>
                </a14:m>
                <a:endParaRPr lang="en-US" sz="2100"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a:solidFill>
                      <a:srgbClr val="263B86"/>
                    </a:solidFill>
                    <a:latin typeface="Calibri"/>
                    <a:cs typeface="Calibri"/>
                  </a:rPr>
                  <a:t>t</a:t>
                </a:r>
                <a:r>
                  <a:rPr lang="en-US" sz="2100" dirty="0" smtClean="0">
                    <a:solidFill>
                      <a:srgbClr val="263B86"/>
                    </a:solidFill>
                    <a:latin typeface="Calibri"/>
                    <a:cs typeface="Calibri"/>
                  </a:rPr>
                  <a:t>hen the optimal values for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1</m:t>
                            </m:r>
                          </m:sub>
                        </m:sSub>
                      </m:e>
                    </m:acc>
                  </m:oMath>
                </a14:m>
                <a:r>
                  <a:rPr lang="en-US" sz="2100" dirty="0" smtClean="0">
                    <a:solidFill>
                      <a:srgbClr val="263B86"/>
                    </a:solidFill>
                    <a:latin typeface="Calibri"/>
                    <a:cs typeface="Calibri"/>
                  </a:rPr>
                  <a:t> and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e>
                    </m:acc>
                  </m:oMath>
                </a14:m>
                <a:r>
                  <a:rPr lang="en-US" sz="2100" b="1" dirty="0" smtClean="0">
                    <a:solidFill>
                      <a:srgbClr val="263B86"/>
                    </a:solidFill>
                    <a:latin typeface="Calibri"/>
                    <a:cs typeface="Calibri"/>
                  </a:rPr>
                  <a:t> </a:t>
                </a:r>
                <a:r>
                  <a:rPr lang="en-US" sz="2100" dirty="0" smtClean="0">
                    <a:solidFill>
                      <a:srgbClr val="263B86"/>
                    </a:solidFill>
                    <a:latin typeface="Calibri"/>
                    <a:cs typeface="Calibri"/>
                  </a:rPr>
                  <a:t>should be:</a:t>
                </a:r>
                <a:r>
                  <a:rPr lang="en-US" sz="2100" b="1" dirty="0">
                    <a:solidFill>
                      <a:srgbClr val="263B86"/>
                    </a:solidFill>
                    <a:latin typeface="Calibri"/>
                    <a:cs typeface="Calibri"/>
                  </a:rPr>
                  <a:t/>
                </a:r>
                <a:br>
                  <a:rPr lang="en-US" sz="2100" b="1" dirty="0">
                    <a:solidFill>
                      <a:srgbClr val="263B86"/>
                    </a:solidFill>
                    <a:latin typeface="Calibri"/>
                    <a:cs typeface="Calibri"/>
                  </a:rPr>
                </a:br>
                <a:r>
                  <a:rPr lang="en-US" sz="2100" b="1" dirty="0" smtClean="0">
                    <a:solidFill>
                      <a:srgbClr val="263B86"/>
                    </a:solidFill>
                    <a:latin typeface="Calibri"/>
                    <a:cs typeface="Calibri"/>
                  </a:rPr>
                  <a:t/>
                </a:r>
                <a:br>
                  <a:rPr lang="en-US" sz="2100" b="1" dirty="0" smtClean="0">
                    <a:solidFill>
                      <a:srgbClr val="263B86"/>
                    </a:solidFill>
                    <a:latin typeface="Calibri"/>
                    <a:cs typeface="Calibri"/>
                  </a:rPr>
                </a:br>
                <a14:m>
                  <m:oMathPara xmlns:m="http://schemas.openxmlformats.org/officeDocument/2006/math">
                    <m:oMathParaPr>
                      <m:jc m:val="centerGroup"/>
                    </m:oMathParaPr>
                    <m:oMath xmlns:m="http://schemas.openxmlformats.org/officeDocument/2006/math">
                      <m:acc>
                        <m:accPr>
                          <m:chr m:val="̂"/>
                          <m:ctrlPr>
                            <a:rPr lang="en-US" sz="2100" b="1" i="1" smtClean="0">
                              <a:solidFill>
                                <a:srgbClr val="263B86"/>
                              </a:solidFill>
                              <a:latin typeface="Cambria Math" charset="0"/>
                              <a:cs typeface="Calibri"/>
                            </a:rPr>
                          </m:ctrlPr>
                        </m:accPr>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e>
                      </m:acc>
                      <m:r>
                        <a:rPr lang="en-US" sz="2100" b="1" i="1" smtClean="0">
                          <a:solidFill>
                            <a:srgbClr val="263B86"/>
                          </a:solidFill>
                          <a:latin typeface="Cambria Math" charset="0"/>
                          <a:cs typeface="Calibri"/>
                        </a:rPr>
                        <m:t>,</m:t>
                      </m:r>
                      <m:acc>
                        <m:accPr>
                          <m:chr m:val="̂"/>
                          <m:ctrlPr>
                            <a:rPr lang="en-US" sz="2100" b="1" i="1" smtClean="0">
                              <a:solidFill>
                                <a:srgbClr val="263B86"/>
                              </a:solidFill>
                              <a:latin typeface="Cambria Math" charset="0"/>
                              <a:cs typeface="Calibri"/>
                            </a:rPr>
                          </m:ctrlPr>
                        </m:accPr>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e>
                      </m:acc>
                      <m:r>
                        <a:rPr lang="en-US" sz="2100" b="1" i="1" smtClean="0">
                          <a:solidFill>
                            <a:srgbClr val="263B86"/>
                          </a:solidFill>
                          <a:latin typeface="Cambria Math" charset="0"/>
                          <a:cs typeface="Calibri"/>
                        </a:rPr>
                        <m:t>=</m:t>
                      </m:r>
                      <m:func>
                        <m:funcPr>
                          <m:ctrlPr>
                            <a:rPr lang="mr-IN" sz="2100" b="1" i="1" smtClean="0">
                              <a:solidFill>
                                <a:srgbClr val="263B86"/>
                              </a:solidFill>
                              <a:latin typeface="Cambria Math" charset="0"/>
                              <a:cs typeface="Calibri"/>
                            </a:rPr>
                          </m:ctrlPr>
                        </m:funcPr>
                        <m:fName>
                          <m:limLow>
                            <m:limLowPr>
                              <m:ctrlPr>
                                <a:rPr lang="mr-IN" sz="2100" b="1" i="1" smtClean="0">
                                  <a:solidFill>
                                    <a:srgbClr val="263B86"/>
                                  </a:solidFill>
                                  <a:latin typeface="Cambria Math" charset="0"/>
                                  <a:cs typeface="Calibri"/>
                                </a:rPr>
                              </m:ctrlPr>
                            </m:limLowPr>
                            <m:e>
                              <m:r>
                                <m:rPr>
                                  <m:sty m:val="p"/>
                                </m:rPr>
                                <a:rPr lang="en-US" sz="2100" b="0" i="0" smtClean="0">
                                  <a:solidFill>
                                    <a:srgbClr val="263B86"/>
                                  </a:solidFill>
                                  <a:latin typeface="Cambria Math" charset="0"/>
                                  <a:cs typeface="Calibri"/>
                                </a:rPr>
                                <m:t>arg</m:t>
                              </m:r>
                              <m:r>
                                <m:rPr>
                                  <m:sty m:val="p"/>
                                </m:rPr>
                                <a:rPr lang="mr-IN" sz="2100" b="0" i="0" smtClean="0">
                                  <a:solidFill>
                                    <a:srgbClr val="263B86"/>
                                  </a:solidFill>
                                  <a:latin typeface="Cambria Math" charset="0"/>
                                  <a:cs typeface="Calibri"/>
                                </a:rPr>
                                <m:t>min</m:t>
                              </m:r>
                            </m:e>
                            <m:lim>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r>
                                <a:rPr lang="en-US" sz="2100" i="1">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lim>
                          </m:limLow>
                        </m:fName>
                        <m:e>
                          <m:r>
                            <a:rPr lang="en-US" sz="2100" b="0" i="1" smtClean="0">
                              <a:solidFill>
                                <a:srgbClr val="263B86"/>
                              </a:solidFill>
                              <a:latin typeface="Cambria Math" charset="0"/>
                              <a:cs typeface="Calibri"/>
                            </a:rPr>
                            <m:t>𝐿</m:t>
                          </m:r>
                          <m:d>
                            <m:dPr>
                              <m:ctrlPr>
                                <a:rPr lang="mr-IN" sz="2100" i="1">
                                  <a:solidFill>
                                    <a:srgbClr val="263B86"/>
                                  </a:solidFill>
                                  <a:latin typeface="Cambria Math" charset="0"/>
                                  <a:ea typeface="Cambria Math" charset="0"/>
                                  <a:cs typeface="Cambria Math" charset="0"/>
                                </a:rPr>
                              </m:ctrlPr>
                            </m:dPr>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r>
                                <a:rPr lang="en-US" sz="2100" i="1">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e>
                          </m:d>
                        </m:e>
                      </m:func>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Now taking partial derivatives of </a:t>
                </a:r>
                <a:r>
                  <a:rPr lang="en-US" sz="2100" i="1" dirty="0" smtClean="0">
                    <a:solidFill>
                      <a:srgbClr val="263B86"/>
                    </a:solidFill>
                    <a:latin typeface="Calibri"/>
                    <a:cs typeface="Calibri"/>
                  </a:rPr>
                  <a:t>L</a:t>
                </a:r>
                <a:r>
                  <a:rPr lang="en-US" sz="2100" dirty="0" smtClean="0">
                    <a:solidFill>
                      <a:srgbClr val="263B86"/>
                    </a:solidFill>
                    <a:latin typeface="Calibri"/>
                    <a:cs typeface="Calibri"/>
                  </a:rPr>
                  <a:t> and finding their global minima gives:</a:t>
                </a: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e>
                      </m:acc>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nary>
                            <m:naryPr>
                              <m:chr m:val="∑"/>
                              <m:limLoc m:val="subSup"/>
                              <m:supHide m:val="on"/>
                              <m:ctrlPr>
                                <a:rPr lang="mr-IN" sz="2100" b="0" i="1" smtClean="0">
                                  <a:solidFill>
                                    <a:srgbClr val="263B86"/>
                                  </a:solidFill>
                                  <a:latin typeface="Cambria Math" charset="0"/>
                                  <a:cs typeface="Calibri"/>
                                </a:rPr>
                              </m:ctrlPr>
                            </m:naryPr>
                            <m:sub>
                              <m:r>
                                <m:rPr>
                                  <m:brk m:alnAt="9"/>
                                </m:rPr>
                                <a:rPr lang="en-US" sz="2100" b="0" i="1" smtClean="0">
                                  <a:solidFill>
                                    <a:srgbClr val="263B86"/>
                                  </a:solidFill>
                                  <a:latin typeface="Cambria Math" charset="0"/>
                                  <a:cs typeface="Calibri"/>
                                </a:rPr>
                                <m:t>𝑖</m:t>
                              </m:r>
                            </m:sub>
                            <m:sup/>
                            <m:e>
                              <m:d>
                                <m:dPr>
                                  <m:ctrlPr>
                                    <a:rPr lang="mr-IN"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𝑥</m:t>
                                      </m:r>
                                    </m:e>
                                  </m:acc>
                                </m:e>
                              </m:d>
                              <m:d>
                                <m:dPr>
                                  <m:ctrlPr>
                                    <a:rPr lang="mr-IN" sz="2100" b="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r>
                                        <a:rPr lang="en-US" sz="2100" b="0" i="1" smtClean="0">
                                          <a:solidFill>
                                            <a:srgbClr val="263B86"/>
                                          </a:solidFill>
                                          <a:latin typeface="Cambria Math" charset="0"/>
                                          <a:cs typeface="Calibri"/>
                                        </a:rPr>
                                        <m:t>𝑦</m:t>
                                      </m:r>
                                    </m:e>
                                  </m:acc>
                                </m:e>
                              </m:d>
                            </m:e>
                          </m:nary>
                        </m:num>
                        <m:den>
                          <m:nary>
                            <m:naryPr>
                              <m:chr m:val="∑"/>
                              <m:limLoc m:val="subSup"/>
                              <m:supHide m:val="on"/>
                              <m:ctrlPr>
                                <a:rPr lang="mr-IN" sz="2100" b="0" i="1" smtClean="0">
                                  <a:solidFill>
                                    <a:srgbClr val="263B86"/>
                                  </a:solidFill>
                                  <a:latin typeface="Cambria Math" charset="0"/>
                                  <a:cs typeface="Calibri"/>
                                </a:rPr>
                              </m:ctrlPr>
                            </m:naryPr>
                            <m:sub>
                              <m:r>
                                <m:rPr>
                                  <m:brk m:alnAt="9"/>
                                </m:rPr>
                                <a:rPr lang="en-US" sz="2100" b="0" i="1" smtClean="0">
                                  <a:solidFill>
                                    <a:srgbClr val="263B86"/>
                                  </a:solidFill>
                                  <a:latin typeface="Cambria Math" charset="0"/>
                                  <a:cs typeface="Calibri"/>
                                </a:rPr>
                                <m:t>𝑖</m:t>
                              </m:r>
                            </m:sub>
                            <m:sup/>
                            <m:e>
                              <m:sSup>
                                <m:sSupPr>
                                  <m:ctrlPr>
                                    <a:rPr lang="mr-IN" sz="2100" b="0" i="1" smtClean="0">
                                      <a:solidFill>
                                        <a:srgbClr val="263B86"/>
                                      </a:solidFill>
                                      <a:latin typeface="Cambria Math" charset="0"/>
                                      <a:cs typeface="Calibri"/>
                                    </a:rPr>
                                  </m:ctrlPr>
                                </m:sSupPr>
                                <m:e>
                                  <m:d>
                                    <m:dPr>
                                      <m:ctrlPr>
                                        <a:rPr lang="mr-IN" sz="2100" b="0" i="1" smtClean="0">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𝑥</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r>
                                            <a:rPr lang="en-US" sz="2100" i="1">
                                              <a:solidFill>
                                                <a:srgbClr val="263B86"/>
                                              </a:solidFill>
                                              <a:latin typeface="Cambria Math" charset="0"/>
                                              <a:cs typeface="Calibri"/>
                                            </a:rPr>
                                            <m:t>𝑥</m:t>
                                          </m:r>
                                        </m:e>
                                      </m:acc>
                                    </m:e>
                                  </m:d>
                                </m:e>
                                <m:sup>
                                  <m:r>
                                    <a:rPr lang="en-US" sz="2100" b="0" i="1" smtClean="0">
                                      <a:solidFill>
                                        <a:srgbClr val="263B86"/>
                                      </a:solidFill>
                                      <a:latin typeface="Cambria Math" charset="0"/>
                                      <a:cs typeface="Calibri"/>
                                    </a:rPr>
                                    <m:t>2</m:t>
                                  </m:r>
                                </m:sup>
                              </m:sSup>
                            </m:e>
                          </m:nary>
                        </m:den>
                      </m:f>
                      <m:r>
                        <a:rPr lang="en-US" sz="2100" b="0" i="1" smtClean="0">
                          <a:solidFill>
                            <a:srgbClr val="263B86"/>
                          </a:solidFill>
                          <a:latin typeface="Cambria Math" charset="0"/>
                          <a:cs typeface="Calibri"/>
                        </a:rPr>
                        <m:t>          </m:t>
                      </m:r>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0</m:t>
                              </m:r>
                            </m:sub>
                          </m:sSub>
                        </m:e>
                      </m:acc>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𝑦</m:t>
                          </m:r>
                        </m:e>
                      </m:acc>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1</m:t>
                              </m:r>
                            </m:sub>
                          </m:sSub>
                        </m:e>
                      </m:acc>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𝑥</m:t>
                          </m:r>
                        </m:e>
                      </m:acc>
                    </m:oMath>
                  </m:oMathPara>
                </a14:m>
                <a:endParaRPr lang="en-US" sz="2100" dirty="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1455"/>
                </a:stretch>
              </a:blipFill>
            </p:spPr>
            <p:txBody>
              <a:bodyPr/>
              <a:lstStyle/>
              <a:p>
                <a:r>
                  <a:rPr lang="en-US">
                    <a:noFill/>
                  </a:rPr>
                  <a:t> </a:t>
                </a:r>
              </a:p>
            </p:txBody>
          </p:sp>
        </mc:Fallback>
      </mc:AlternateContent>
    </p:spTree>
    <p:extLst>
      <p:ext uri="{BB962C8B-B14F-4D97-AF65-F5344CB8AC3E}">
        <p14:creationId xmlns:p14="http://schemas.microsoft.com/office/powerpoint/2010/main" val="146088337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13</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Linear regression: a simple example</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Let’s assume a simple data set, the average cab fare in NYC at different times of day:</a:t>
                </a:r>
              </a:p>
              <a:p>
                <a:pPr marL="0" indent="0">
                  <a:buNone/>
                </a:pPr>
                <a:endParaRPr lang="en-US" sz="2100"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By our formula, we compute the regression line to be:</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𝑌</m:t>
                          </m:r>
                        </m:e>
                      </m:acc>
                      <m:r>
                        <a:rPr lang="en-US" sz="2100" b="0" i="1" smtClean="0">
                          <a:solidFill>
                            <a:srgbClr val="263B86"/>
                          </a:solidFill>
                          <a:latin typeface="Cambria Math" charset="0"/>
                          <a:cs typeface="Calibri"/>
                        </a:rPr>
                        <m:t>=−1.2</m:t>
                      </m:r>
                      <m:r>
                        <a:rPr lang="en-US" sz="2100" b="0" i="1" smtClean="0">
                          <a:solidFill>
                            <a:srgbClr val="263B86"/>
                          </a:solidFill>
                          <a:latin typeface="Cambria Math" charset="0"/>
                          <a:cs typeface="Calibri"/>
                        </a:rPr>
                        <m:t>𝑋</m:t>
                      </m:r>
                      <m:r>
                        <a:rPr lang="en-US" sz="2100" b="0" i="1" smtClean="0">
                          <a:solidFill>
                            <a:srgbClr val="263B86"/>
                          </a:solidFill>
                          <a:latin typeface="Cambria Math" charset="0"/>
                          <a:cs typeface="Calibri"/>
                        </a:rPr>
                        <m:t>+8</m:t>
                      </m:r>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and the predicted responses:</a:t>
                </a: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𝑌</m:t>
                          </m:r>
                        </m:e>
                      </m:acc>
                      <m:r>
                        <a:rPr lang="en-US" sz="2100" b="0" i="1" smtClean="0">
                          <a:solidFill>
                            <a:srgbClr val="263B86"/>
                          </a:solidFill>
                          <a:latin typeface="Cambria Math" charset="0"/>
                          <a:cs typeface="Calibri"/>
                        </a:rPr>
                        <m:t>=(6.8, 5.6, 4.4, 3.2, 2.0)</m:t>
                      </m:r>
                    </m:oMath>
                  </m:oMathPara>
                </a14:m>
                <a:endParaRPr lang="en-US" sz="2100" dirty="0">
                  <a:solidFill>
                    <a:srgbClr val="263B86"/>
                  </a:solidFill>
                  <a:latin typeface="Calibri"/>
                  <a:cs typeface="Calibri"/>
                </a:endParaRPr>
              </a:p>
              <a:p>
                <a:pPr marL="0" indent="0">
                  <a:buNone/>
                </a:pPr>
                <a:endParaRPr lang="en-US" sz="2100" dirty="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80944409"/>
              </p:ext>
            </p:extLst>
          </p:nvPr>
        </p:nvGraphicFramePr>
        <p:xfrm>
          <a:off x="1600200" y="2209800"/>
          <a:ext cx="6096000" cy="741680"/>
        </p:xfrm>
        <a:graphic>
          <a:graphicData uri="http://schemas.openxmlformats.org/drawingml/2006/table">
            <a:tbl>
              <a:tblPr>
                <a:tableStyleId>{D7AC3CCA-C797-4891-BE02-D94E43425B78}</a:tableStyleId>
              </a:tblPr>
              <a:tblGrid>
                <a:gridCol w="1219200"/>
                <a:gridCol w="812800"/>
                <a:gridCol w="1016000"/>
                <a:gridCol w="1016000"/>
                <a:gridCol w="1016000"/>
                <a:gridCol w="1016000"/>
              </a:tblGrid>
              <a:tr h="370840">
                <a:tc>
                  <a:txBody>
                    <a:bodyPr/>
                    <a:lstStyle/>
                    <a:p>
                      <a:r>
                        <a:rPr lang="en-US" b="1" dirty="0" smtClean="0"/>
                        <a:t>Time</a:t>
                      </a:r>
                      <a:r>
                        <a:rPr lang="en-US" b="1" baseline="0" dirty="0" smtClean="0"/>
                        <a:t> (X)</a:t>
                      </a:r>
                      <a:endParaRPr lang="en-US" b="1"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r h="370840">
                <a:tc>
                  <a:txBody>
                    <a:bodyPr/>
                    <a:lstStyle/>
                    <a:p>
                      <a:r>
                        <a:rPr lang="en-US" b="1" dirty="0" smtClean="0"/>
                        <a:t>Fare</a:t>
                      </a:r>
                      <a:r>
                        <a:rPr lang="en-US" b="1" baseline="0" dirty="0" smtClean="0"/>
                        <a:t> (Y)</a:t>
                      </a:r>
                      <a:endParaRPr lang="en-US" b="1"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664666"/>
            <a:ext cx="2819400" cy="2812334"/>
          </a:xfrm>
          <a:prstGeom prst="rect">
            <a:avLst/>
          </a:prstGeom>
        </p:spPr>
      </p:pic>
    </p:spTree>
    <p:extLst>
      <p:ext uri="{BB962C8B-B14F-4D97-AF65-F5344CB8AC3E}">
        <p14:creationId xmlns:p14="http://schemas.microsoft.com/office/powerpoint/2010/main" val="81387568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14</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Training vs. Testing Sets</a:t>
            </a:r>
          </a:p>
        </p:txBody>
      </p:sp>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One way to evaluate our model is to use it to predict the responses for predictors that we did not use to build our model. This involves splitting data into a </a:t>
            </a:r>
            <a:r>
              <a:rPr lang="en-US" sz="2100" b="1" dirty="0" smtClean="0">
                <a:solidFill>
                  <a:srgbClr val="263B86"/>
                </a:solidFill>
                <a:latin typeface="Calibri"/>
                <a:cs typeface="Calibri"/>
              </a:rPr>
              <a:t>training set</a:t>
            </a:r>
            <a:r>
              <a:rPr lang="en-US" sz="2100" dirty="0" smtClean="0">
                <a:solidFill>
                  <a:srgbClr val="263B86"/>
                </a:solidFill>
                <a:latin typeface="Calibri"/>
                <a:cs typeface="Calibri"/>
              </a:rPr>
              <a:t> and a </a:t>
            </a:r>
            <a:r>
              <a:rPr lang="en-US" sz="2100" b="1" dirty="0" smtClean="0">
                <a:solidFill>
                  <a:srgbClr val="263B86"/>
                </a:solidFill>
                <a:latin typeface="Calibri"/>
                <a:cs typeface="Calibri"/>
              </a:rPr>
              <a:t>testing set</a:t>
            </a:r>
            <a:r>
              <a:rPr lang="en-US" sz="2100" dirty="0" smtClean="0">
                <a:solidFill>
                  <a:srgbClr val="263B86"/>
                </a:solidFill>
                <a:latin typeface="Calibri"/>
                <a:cs typeface="Calibri"/>
              </a:rPr>
              <a:t> after collecting a set of observations of predictor and response.</a:t>
            </a:r>
          </a:p>
          <a:p>
            <a:pPr marL="0" indent="0">
              <a:buNone/>
            </a:pPr>
            <a:endParaRPr lang="en-US" sz="2100" b="1" dirty="0">
              <a:solidFill>
                <a:srgbClr val="263B86"/>
              </a:solidFill>
              <a:latin typeface="Calibri"/>
              <a:cs typeface="Calibri"/>
            </a:endParaRPr>
          </a:p>
          <a:p>
            <a:pPr marL="0" indent="0">
              <a:buNone/>
            </a:pPr>
            <a:r>
              <a:rPr lang="en-US" sz="2100" dirty="0" smtClean="0">
                <a:solidFill>
                  <a:srgbClr val="263B86"/>
                </a:solidFill>
                <a:latin typeface="Calibri"/>
                <a:cs typeface="Calibri"/>
              </a:rPr>
              <a:t>We use the training set to build a model and use the testing set to perform a final evaluation of the model, simulating model performance in real-time usage.</a:t>
            </a: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Note: To maintain the integrity of the final test, the test data should only be used once and the results should not be used to inform changes made to the model.</a:t>
            </a:r>
          </a:p>
        </p:txBody>
      </p:sp>
    </p:spTree>
    <p:extLst>
      <p:ext uri="{BB962C8B-B14F-4D97-AF65-F5344CB8AC3E}">
        <p14:creationId xmlns:p14="http://schemas.microsoft.com/office/powerpoint/2010/main" val="106542114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15</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Measurement vs. sampling error</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lgn="ctr">
                  <a:buNone/>
                </a:pPr>
                <a14:m>
                  <m:oMath xmlns:m="http://schemas.openxmlformats.org/officeDocument/2006/math">
                    <m:r>
                      <a:rPr lang="en-US" sz="2100" i="1" smtClean="0">
                        <a:solidFill>
                          <a:srgbClr val="263B86"/>
                        </a:solidFill>
                        <a:latin typeface="Cambria Math" charset="0"/>
                        <a:cs typeface="Calibri"/>
                      </a:rPr>
                      <m:t>𝑌</m:t>
                    </m:r>
                    <m:r>
                      <a:rPr lang="en-US" sz="2100" i="1" smtClean="0">
                        <a:solidFill>
                          <a:srgbClr val="263B86"/>
                        </a:solidFill>
                        <a:latin typeface="Cambria Math" charset="0"/>
                        <a:cs typeface="Calibri"/>
                      </a:rPr>
                      <m:t>=</m:t>
                    </m:r>
                    <m:r>
                      <a:rPr lang="en-US" sz="2100" i="1" smtClean="0">
                        <a:solidFill>
                          <a:srgbClr val="263B86"/>
                        </a:solidFill>
                        <a:latin typeface="Cambria Math" charset="0"/>
                        <a:cs typeface="Calibri"/>
                      </a:rPr>
                      <m:t>𝑓</m:t>
                    </m:r>
                    <m:d>
                      <m:dPr>
                        <m:ctrlPr>
                          <a:rPr lang="en-US" sz="2100" i="1">
                            <a:solidFill>
                              <a:srgbClr val="263B86"/>
                            </a:solidFill>
                            <a:latin typeface="Cambria Math" charset="0"/>
                            <a:cs typeface="Calibri"/>
                          </a:rPr>
                        </m:ctrlPr>
                      </m:dPr>
                      <m:e>
                        <m:r>
                          <a:rPr lang="en-US" sz="2100" i="1">
                            <a:solidFill>
                              <a:srgbClr val="263B86"/>
                            </a:solidFill>
                            <a:latin typeface="Cambria Math" charset="0"/>
                            <a:cs typeface="Calibri"/>
                          </a:rPr>
                          <m:t>𝑋</m:t>
                        </m:r>
                      </m:e>
                    </m:d>
                    <m:r>
                      <a:rPr lang="en-US" sz="2100" i="1">
                        <a:solidFill>
                          <a:srgbClr val="263B86"/>
                        </a:solidFill>
                        <a:latin typeface="Cambria Math" charset="0"/>
                        <a:cs typeface="Calibri"/>
                      </a:rPr>
                      <m:t>+</m:t>
                    </m:r>
                    <m:r>
                      <a:rPr lang="en-US" sz="2100" i="1">
                        <a:solidFill>
                          <a:srgbClr val="263B86"/>
                        </a:solidFill>
                        <a:latin typeface="Cambria Math" charset="0"/>
                        <a:ea typeface="Cambria Math" charset="0"/>
                        <a:cs typeface="Cambria Math" charset="0"/>
                      </a:rPr>
                      <m:t>𝜖</m:t>
                    </m:r>
                  </m:oMath>
                </a14:m>
                <a:r>
                  <a:rPr lang="en-US" sz="2100" dirty="0">
                    <a:solidFill>
                      <a:srgbClr val="263B86"/>
                    </a:solidFill>
                    <a:latin typeface="Calibri"/>
                    <a:cs typeface="Calibri"/>
                  </a:rPr>
                  <a:t> </a:t>
                </a:r>
                <a:endParaRPr lang="en-US" sz="2100" i="1"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measurement error or </a:t>
                </a:r>
                <a:r>
                  <a:rPr lang="en-US" sz="2100" b="1" dirty="0" smtClean="0">
                    <a:solidFill>
                      <a:srgbClr val="263B86"/>
                    </a:solidFill>
                    <a:latin typeface="Calibri"/>
                    <a:cs typeface="Calibri"/>
                  </a:rPr>
                  <a:t>irreducible error</a:t>
                </a:r>
                <a:r>
                  <a:rPr lang="en-US" sz="2100" dirty="0" smtClean="0">
                    <a:solidFill>
                      <a:srgbClr val="263B86"/>
                    </a:solidFill>
                    <a:latin typeface="Calibri"/>
                    <a:cs typeface="Calibri"/>
                  </a:rPr>
                  <a:t> </a:t>
                </a:r>
                <a:r>
                  <a:rPr lang="en-US" sz="2100" i="1" dirty="0" smtClean="0">
                    <a:solidFill>
                      <a:srgbClr val="263B86"/>
                    </a:solidFill>
                    <a:latin typeface="Calibri"/>
                    <a:cs typeface="Calibri"/>
                  </a:rPr>
                  <a:t>ϵ </a:t>
                </a:r>
                <a:r>
                  <a:rPr lang="en-US" sz="2100" dirty="0" smtClean="0">
                    <a:solidFill>
                      <a:srgbClr val="263B86"/>
                    </a:solidFill>
                    <a:latin typeface="Calibri"/>
                    <a:cs typeface="Calibri"/>
                  </a:rPr>
                  <a:t>is noise introduced by random variations in natural systems or imprecisions of our scientific instruments. </a:t>
                </a: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Variations in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e>
                    </m:acc>
                  </m:oMath>
                </a14:m>
                <a:r>
                  <a:rPr lang="en-US" sz="2100" dirty="0">
                    <a:solidFill>
                      <a:srgbClr val="263B86"/>
                    </a:solidFill>
                    <a:latin typeface="Calibri"/>
                    <a:cs typeface="Calibri"/>
                  </a:rPr>
                  <a:t> and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e>
                    </m:acc>
                  </m:oMath>
                </a14:m>
                <a:r>
                  <a:rPr lang="en-US" sz="2100" dirty="0" smtClean="0">
                    <a:solidFill>
                      <a:srgbClr val="263B86"/>
                    </a:solidFill>
                    <a:latin typeface="Calibri"/>
                    <a:cs typeface="Calibri"/>
                  </a:rPr>
                  <a:t> are affected by:</a:t>
                </a:r>
              </a:p>
              <a:p>
                <a:pPr>
                  <a:buFont typeface="Wingdings" charset="2"/>
                  <a:buChar char="Ø"/>
                </a:pPr>
                <a:r>
                  <a:rPr lang="en-US" sz="2100" dirty="0" err="1" smtClean="0">
                    <a:solidFill>
                      <a:srgbClr val="263B86"/>
                    </a:solidFill>
                    <a:latin typeface="Calibri"/>
                    <a:cs typeface="Calibri"/>
                  </a:rPr>
                  <a:t>Var</a:t>
                </a:r>
                <a:r>
                  <a:rPr lang="en-US" sz="2100" dirty="0" smtClean="0">
                    <a:solidFill>
                      <a:srgbClr val="263B86"/>
                    </a:solidFill>
                    <a:latin typeface="Calibri"/>
                    <a:cs typeface="Calibri"/>
                  </a:rPr>
                  <a:t>(</a:t>
                </a:r>
                <a:r>
                  <a:rPr lang="en-US" sz="2100" i="1" dirty="0" smtClean="0">
                    <a:solidFill>
                      <a:srgbClr val="263B86"/>
                    </a:solidFill>
                    <a:latin typeface="Calibri"/>
                    <a:cs typeface="Calibri"/>
                  </a:rPr>
                  <a:t>ϵ</a:t>
                </a:r>
                <a:r>
                  <a:rPr lang="en-US" sz="2100" dirty="0" smtClean="0">
                    <a:solidFill>
                      <a:srgbClr val="263B86"/>
                    </a:solidFill>
                    <a:latin typeface="Calibri"/>
                    <a:cs typeface="Calibri"/>
                  </a:rPr>
                  <a:t>) </a:t>
                </a:r>
                <a:r>
                  <a:rPr lang="mr-IN" sz="2100" dirty="0" smtClean="0">
                    <a:solidFill>
                      <a:srgbClr val="263B86"/>
                    </a:solidFill>
                    <a:latin typeface="Calibri"/>
                    <a:cs typeface="Calibri"/>
                  </a:rPr>
                  <a:t>–</a:t>
                </a:r>
                <a:r>
                  <a:rPr lang="en-US" sz="2100" dirty="0" smtClean="0">
                    <a:solidFill>
                      <a:srgbClr val="263B86"/>
                    </a:solidFill>
                    <a:latin typeface="Calibri"/>
                    <a:cs typeface="Calibri"/>
                  </a:rPr>
                  <a:t> the variance in the noise (</a:t>
                </a:r>
                <a:r>
                  <a:rPr lang="en-US" sz="2100" b="1" dirty="0" smtClean="0">
                    <a:solidFill>
                      <a:srgbClr val="263B86"/>
                    </a:solidFill>
                    <a:latin typeface="Calibri"/>
                    <a:cs typeface="Calibri"/>
                  </a:rPr>
                  <a:t>measurement)</a:t>
                </a:r>
              </a:p>
              <a:p>
                <a:pPr>
                  <a:buFont typeface="Wingdings" charset="2"/>
                  <a:buChar char="Ø"/>
                </a:pPr>
                <a:r>
                  <a:rPr lang="en-US" sz="2100" i="1" dirty="0">
                    <a:solidFill>
                      <a:srgbClr val="263B86"/>
                    </a:solidFill>
                    <a:latin typeface="Calibri"/>
                    <a:cs typeface="Calibri"/>
                  </a:rPr>
                  <a:t>n</a:t>
                </a:r>
                <a:r>
                  <a:rPr lang="en-US" sz="2100" dirty="0" smtClean="0">
                    <a:solidFill>
                      <a:srgbClr val="263B86"/>
                    </a:solidFill>
                    <a:latin typeface="Calibri"/>
                    <a:cs typeface="Calibri"/>
                  </a:rPr>
                  <a:t>, the number of observations (</a:t>
                </a:r>
                <a:r>
                  <a:rPr lang="en-US" sz="2100" b="1" dirty="0" smtClean="0">
                    <a:solidFill>
                      <a:srgbClr val="263B86"/>
                    </a:solidFill>
                    <a:latin typeface="Calibri"/>
                    <a:cs typeface="Calibri"/>
                  </a:rPr>
                  <a:t>sampling</a:t>
                </a:r>
                <a:r>
                  <a:rPr lang="en-US" sz="2100" dirty="0" smtClean="0">
                    <a:solidFill>
                      <a:srgbClr val="263B86"/>
                    </a:solidFill>
                    <a:latin typeface="Calibri"/>
                    <a:cs typeface="Calibri"/>
                  </a:rPr>
                  <a:t>)</a:t>
                </a:r>
              </a:p>
              <a:p>
                <a:pPr>
                  <a:buFont typeface="Wingdings" charset="2"/>
                  <a:buChar char="Ø"/>
                </a:pPr>
                <a:endParaRPr lang="en-US" sz="2100" i="1" dirty="0">
                  <a:solidFill>
                    <a:srgbClr val="263B86"/>
                  </a:solidFill>
                  <a:latin typeface="Calibri"/>
                  <a:cs typeface="Calibri"/>
                </a:endParaRPr>
              </a:p>
              <a:p>
                <a:pPr marL="0" indent="0">
                  <a:buNone/>
                </a:pPr>
                <a:r>
                  <a:rPr lang="en-US" sz="2100" dirty="0" smtClean="0">
                    <a:solidFill>
                      <a:srgbClr val="263B86"/>
                    </a:solidFill>
                    <a:latin typeface="Calibri"/>
                    <a:cs typeface="Calibri"/>
                  </a:rPr>
                  <a:t>The variances of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e>
                    </m:acc>
                  </m:oMath>
                </a14:m>
                <a:r>
                  <a:rPr lang="en-US" sz="2100" dirty="0" smtClean="0">
                    <a:solidFill>
                      <a:srgbClr val="263B86"/>
                    </a:solidFill>
                    <a:latin typeface="Calibri"/>
                    <a:cs typeface="Calibri"/>
                  </a:rPr>
                  <a:t>,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e>
                    </m:acc>
                  </m:oMath>
                </a14:m>
                <a:r>
                  <a:rPr lang="en-US" sz="2100" dirty="0" smtClean="0">
                    <a:solidFill>
                      <a:srgbClr val="263B86"/>
                    </a:solidFill>
                    <a:latin typeface="Calibri"/>
                    <a:cs typeface="Calibri"/>
                  </a:rPr>
                  <a:t>are also called </a:t>
                </a:r>
                <a:r>
                  <a:rPr lang="en-US" sz="2100" b="1" dirty="0" smtClean="0">
                    <a:solidFill>
                      <a:srgbClr val="263B86"/>
                    </a:solidFill>
                    <a:latin typeface="Calibri"/>
                    <a:cs typeface="Calibri"/>
                  </a:rPr>
                  <a:t>standard errors</a:t>
                </a:r>
                <a:r>
                  <a:rPr lang="en-US" sz="2100" dirty="0" smtClean="0">
                    <a:solidFill>
                      <a:srgbClr val="263B86"/>
                    </a:solidFill>
                    <a:latin typeface="Calibri"/>
                    <a:cs typeface="Calibri"/>
                  </a:rPr>
                  <a:t>.</a:t>
                </a:r>
                <a:endParaRPr lang="en-US" sz="2100" dirty="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r="-1520"/>
                </a:stretch>
              </a:blipFill>
            </p:spPr>
            <p:txBody>
              <a:bodyPr/>
              <a:lstStyle/>
              <a:p>
                <a:r>
                  <a:rPr lang="en-US">
                    <a:noFill/>
                  </a:rPr>
                  <a:t> </a:t>
                </a:r>
              </a:p>
            </p:txBody>
          </p:sp>
        </mc:Fallback>
      </mc:AlternateContent>
    </p:spTree>
    <p:extLst>
      <p:ext uri="{BB962C8B-B14F-4D97-AF65-F5344CB8AC3E}">
        <p14:creationId xmlns:p14="http://schemas.microsoft.com/office/powerpoint/2010/main" val="211337298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16</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Estimating sampling errors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334000"/>
              </a:xfrm>
            </p:spPr>
            <p:txBody>
              <a:bodyPr>
                <a:normAutofit/>
              </a:bodyPr>
              <a:lstStyle/>
              <a:p>
                <a:pPr>
                  <a:buFont typeface="Wingdings" charset="2"/>
                  <a:buChar char="Ø"/>
                </a:pPr>
                <a:r>
                  <a:rPr lang="en-US" sz="2100" b="1" dirty="0" smtClean="0">
                    <a:solidFill>
                      <a:srgbClr val="263B86"/>
                    </a:solidFill>
                    <a:latin typeface="Calibri"/>
                    <a:cs typeface="Calibri"/>
                  </a:rPr>
                  <a:t>Analytically</a:t>
                </a:r>
              </a:p>
              <a:p>
                <a:pPr marL="0" indent="0">
                  <a:buNone/>
                </a:pPr>
                <a:r>
                  <a:rPr lang="en-US" sz="2100" dirty="0" smtClean="0">
                    <a:solidFill>
                      <a:srgbClr val="263B86"/>
                    </a:solidFill>
                    <a:latin typeface="Calibri"/>
                    <a:cs typeface="Calibri"/>
                  </a:rPr>
                  <a:t>If we know the variance 𝜎</a:t>
                </a:r>
                <a:r>
                  <a:rPr lang="en-US" sz="2100" baseline="30000" dirty="0" smtClean="0">
                    <a:solidFill>
                      <a:srgbClr val="263B86"/>
                    </a:solidFill>
                    <a:latin typeface="Calibri"/>
                    <a:cs typeface="Calibri"/>
                  </a:rPr>
                  <a:t>2</a:t>
                </a:r>
                <a:r>
                  <a:rPr lang="en-US" sz="2100" dirty="0" smtClean="0">
                    <a:solidFill>
                      <a:srgbClr val="263B86"/>
                    </a:solidFill>
                    <a:latin typeface="Calibri"/>
                    <a:cs typeface="Calibri"/>
                  </a:rPr>
                  <a:t> of the noise 𝜖, we can compute </a:t>
                </a:r>
                <a14:m>
                  <m:oMath xmlns:m="http://schemas.openxmlformats.org/officeDocument/2006/math">
                    <m:r>
                      <m:rPr>
                        <m:sty m:val="p"/>
                      </m:rPr>
                      <a:rPr lang="en-US" sz="2100" b="0" i="0" smtClean="0">
                        <a:solidFill>
                          <a:srgbClr val="263B86"/>
                        </a:solidFill>
                        <a:latin typeface="Cambria Math" charset="0"/>
                        <a:cs typeface="Calibri"/>
                      </a:rPr>
                      <m:t>SE</m:t>
                    </m:r>
                    <m:r>
                      <a:rPr lang="en-US" sz="2100" b="0" i="0" smtClean="0">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r>
                          <a:rPr lang="en-US" sz="2100" b="0" i="1" smtClean="0">
                            <a:solidFill>
                              <a:srgbClr val="263B86"/>
                            </a:solidFill>
                            <a:latin typeface="Cambria Math" charset="0"/>
                            <a:ea typeface="Cambria Math" charset="0"/>
                            <a:cs typeface="Cambria Math" charset="0"/>
                          </a:rPr>
                          <m:t>)</m:t>
                        </m:r>
                      </m:e>
                    </m:acc>
                  </m:oMath>
                </a14:m>
                <a:r>
                  <a:rPr lang="en-US" sz="2100" dirty="0">
                    <a:solidFill>
                      <a:srgbClr val="263B86"/>
                    </a:solidFill>
                    <a:latin typeface="Calibri"/>
                    <a:cs typeface="Calibri"/>
                  </a:rPr>
                  <a:t>, </a:t>
                </a:r>
                <a14:m>
                  <m:oMath xmlns:m="http://schemas.openxmlformats.org/officeDocument/2006/math">
                    <m:r>
                      <m:rPr>
                        <m:sty m:val="p"/>
                      </m:rPr>
                      <a:rPr lang="en-US" sz="2100" b="0" i="0" smtClean="0">
                        <a:solidFill>
                          <a:srgbClr val="263B86"/>
                        </a:solidFill>
                        <a:latin typeface="Cambria Math" charset="0"/>
                        <a:cs typeface="Calibri"/>
                      </a:rPr>
                      <m:t>SE</m:t>
                    </m:r>
                    <m:r>
                      <a:rPr lang="en-US" sz="2100" b="0" i="0" smtClean="0">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e>
                    </m:acc>
                    <m:r>
                      <a:rPr lang="en-US" sz="2100" b="0" i="1" smtClean="0">
                        <a:solidFill>
                          <a:srgbClr val="263B86"/>
                        </a:solidFill>
                        <a:latin typeface="Cambria Math" charset="0"/>
                        <a:ea typeface="Cambria Math" charset="0"/>
                        <a:cs typeface="Cambria Math" charset="0"/>
                      </a:rPr>
                      <m:t>)</m:t>
                    </m:r>
                  </m:oMath>
                </a14:m>
                <a:r>
                  <a:rPr lang="en-US" sz="2100" dirty="0" smtClean="0">
                    <a:solidFill>
                      <a:srgbClr val="263B86"/>
                    </a:solidFill>
                    <a:latin typeface="Calibri"/>
                    <a:cs typeface="Calibri"/>
                  </a:rPr>
                  <a:t> analytically: </a:t>
                </a:r>
              </a:p>
              <a:p>
                <a:pPr marL="0" indent="0" algn="ctr">
                  <a:buNone/>
                </a:pPr>
                <a14:m>
                  <m:oMath xmlns:m="http://schemas.openxmlformats.org/officeDocument/2006/math">
                    <m:r>
                      <a:rPr lang="en-US" sz="2100" b="0" i="1" smtClean="0">
                        <a:solidFill>
                          <a:srgbClr val="263B86"/>
                        </a:solidFill>
                        <a:latin typeface="Cambria Math" charset="0"/>
                        <a:cs typeface="Calibri"/>
                      </a:rPr>
                      <m:t>𝑆𝐸</m:t>
                    </m:r>
                    <m:d>
                      <m:dPr>
                        <m:ctrlPr>
                          <a:rPr lang="en-US" sz="2100" b="0" i="1" smtClean="0">
                            <a:solidFill>
                              <a:srgbClr val="263B86"/>
                            </a:solidFill>
                            <a:latin typeface="Cambria Math" charset="0"/>
                            <a:cs typeface="Calibri"/>
                          </a:rPr>
                        </m:ctrlPr>
                      </m:dPr>
                      <m:e>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0</m:t>
                                </m:r>
                              </m:sub>
                            </m:sSub>
                          </m:e>
                        </m:acc>
                      </m:e>
                    </m:d>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𝜎</m:t>
                    </m:r>
                    <m:rad>
                      <m:radPr>
                        <m:degHide m:val="on"/>
                        <m:ctrlPr>
                          <a:rPr lang="en-US" sz="2100" b="0" i="1" smtClean="0">
                            <a:solidFill>
                              <a:srgbClr val="263B86"/>
                            </a:solidFill>
                            <a:latin typeface="Cambria Math" charset="0"/>
                            <a:ea typeface="Cambria Math" charset="0"/>
                            <a:cs typeface="Cambria Math" charset="0"/>
                          </a:rPr>
                        </m:ctrlPr>
                      </m:radPr>
                      <m:deg/>
                      <m:e>
                        <m:f>
                          <m:fPr>
                            <m:ctrlPr>
                              <a:rPr lang="mr-IN" sz="2100" b="0" i="1" smtClean="0">
                                <a:solidFill>
                                  <a:srgbClr val="263B86"/>
                                </a:solidFill>
                                <a:latin typeface="Cambria Math" charset="0"/>
                                <a:ea typeface="Cambria Math" charset="0"/>
                                <a:cs typeface="Cambria Math" charset="0"/>
                              </a:rPr>
                            </m:ctrlPr>
                          </m:fPr>
                          <m:num>
                            <m:r>
                              <a:rPr lang="en-US" sz="2100" b="0" i="1" smtClean="0">
                                <a:solidFill>
                                  <a:srgbClr val="263B86"/>
                                </a:solidFill>
                                <a:latin typeface="Cambria Math" charset="0"/>
                                <a:ea typeface="Cambria Math" charset="0"/>
                                <a:cs typeface="Cambria Math" charset="0"/>
                              </a:rPr>
                              <m:t>1</m:t>
                            </m:r>
                          </m:num>
                          <m:den>
                            <m:r>
                              <a:rPr lang="en-US" sz="2100" b="0" i="1" smtClean="0">
                                <a:solidFill>
                                  <a:srgbClr val="263B86"/>
                                </a:solidFill>
                                <a:latin typeface="Cambria Math" charset="0"/>
                                <a:ea typeface="Cambria Math" charset="0"/>
                                <a:cs typeface="Cambria Math" charset="0"/>
                              </a:rPr>
                              <m:t>𝑛</m:t>
                            </m:r>
                          </m:den>
                        </m:f>
                        <m:r>
                          <a:rPr lang="en-US" sz="2100" b="0" i="1" smtClean="0">
                            <a:solidFill>
                              <a:srgbClr val="263B86"/>
                            </a:solidFill>
                            <a:latin typeface="Cambria Math" charset="0"/>
                            <a:ea typeface="Cambria Math" charset="0"/>
                            <a:cs typeface="Cambria Math" charset="0"/>
                          </a:rPr>
                          <m:t>+</m:t>
                        </m:r>
                        <m:f>
                          <m:fPr>
                            <m:ctrlPr>
                              <a:rPr lang="mr-IN" sz="2100" b="0" i="1" smtClean="0">
                                <a:solidFill>
                                  <a:srgbClr val="263B86"/>
                                </a:solidFill>
                                <a:latin typeface="Cambria Math" charset="0"/>
                                <a:ea typeface="Cambria Math" charset="0"/>
                                <a:cs typeface="Cambria Math" charset="0"/>
                              </a:rPr>
                            </m:ctrlPr>
                          </m:fPr>
                          <m:num>
                            <m:sSup>
                              <m:sSupPr>
                                <m:ctrlPr>
                                  <a:rPr lang="mr-IN" sz="2100" b="0" i="1" smtClean="0">
                                    <a:solidFill>
                                      <a:srgbClr val="263B86"/>
                                    </a:solidFill>
                                    <a:latin typeface="Cambria Math" charset="0"/>
                                    <a:ea typeface="Cambria Math" charset="0"/>
                                    <a:cs typeface="Cambria Math" charset="0"/>
                                  </a:rPr>
                                </m:ctrlPr>
                              </m:sSupPr>
                              <m:e>
                                <m:acc>
                                  <m:accPr>
                                    <m:chr m:val="̅"/>
                                    <m:ctrlPr>
                                      <a:rPr lang="mr-IN" sz="2100" b="0" i="1" smtClean="0">
                                        <a:solidFill>
                                          <a:srgbClr val="263B86"/>
                                        </a:solidFill>
                                        <a:latin typeface="Cambria Math" charset="0"/>
                                        <a:ea typeface="Cambria Math" charset="0"/>
                                        <a:cs typeface="Cambria Math" charset="0"/>
                                      </a:rPr>
                                    </m:ctrlPr>
                                  </m:accPr>
                                  <m:e>
                                    <m:r>
                                      <a:rPr lang="en-US" sz="2100" b="0" i="1" smtClean="0">
                                        <a:solidFill>
                                          <a:srgbClr val="263B86"/>
                                        </a:solidFill>
                                        <a:latin typeface="Cambria Math" charset="0"/>
                                        <a:ea typeface="Cambria Math" charset="0"/>
                                        <a:cs typeface="Cambria Math" charset="0"/>
                                      </a:rPr>
                                      <m:t>𝑥</m:t>
                                    </m:r>
                                  </m:e>
                                </m:acc>
                              </m:e>
                              <m:sup>
                                <m:r>
                                  <a:rPr lang="en-US" sz="2100" b="0" i="1" smtClean="0">
                                    <a:solidFill>
                                      <a:srgbClr val="263B86"/>
                                    </a:solidFill>
                                    <a:latin typeface="Cambria Math" charset="0"/>
                                    <a:ea typeface="Cambria Math" charset="0"/>
                                    <a:cs typeface="Cambria Math" charset="0"/>
                                  </a:rPr>
                                  <m:t>2</m:t>
                                </m:r>
                              </m:sup>
                            </m:sSup>
                          </m:num>
                          <m:den>
                            <m:nary>
                              <m:naryPr>
                                <m:chr m:val="∑"/>
                                <m:limLoc m:val="subSup"/>
                                <m:supHide m:val="on"/>
                                <m:ctrlPr>
                                  <a:rPr lang="mr-IN" sz="2100" b="0" i="1" smtClean="0">
                                    <a:solidFill>
                                      <a:srgbClr val="263B86"/>
                                    </a:solidFill>
                                    <a:latin typeface="Cambria Math" charset="0"/>
                                    <a:ea typeface="Cambria Math" charset="0"/>
                                    <a:cs typeface="Cambria Math" charset="0"/>
                                  </a:rPr>
                                </m:ctrlPr>
                              </m:naryPr>
                              <m:sub>
                                <m:r>
                                  <m:rPr>
                                    <m:brk m:alnAt="9"/>
                                  </m:rPr>
                                  <a:rPr lang="en-US" sz="2100" b="0" i="1" smtClean="0">
                                    <a:solidFill>
                                      <a:srgbClr val="263B86"/>
                                    </a:solidFill>
                                    <a:latin typeface="Cambria Math" charset="0"/>
                                    <a:ea typeface="Cambria Math" charset="0"/>
                                    <a:cs typeface="Cambria Math" charset="0"/>
                                  </a:rPr>
                                  <m:t>𝑖</m:t>
                                </m:r>
                              </m:sub>
                              <m:sup/>
                              <m:e>
                                <m:sSup>
                                  <m:sSupPr>
                                    <m:ctrlPr>
                                      <a:rPr lang="mr-IN" sz="2100" b="0" i="1" smtClean="0">
                                        <a:solidFill>
                                          <a:srgbClr val="263B86"/>
                                        </a:solidFill>
                                        <a:latin typeface="Cambria Math" charset="0"/>
                                        <a:ea typeface="Cambria Math" charset="0"/>
                                        <a:cs typeface="Cambria Math" charset="0"/>
                                      </a:rPr>
                                    </m:ctrlPr>
                                  </m:sSupPr>
                                  <m:e>
                                    <m:d>
                                      <m:dPr>
                                        <m:ctrlPr>
                                          <a:rPr lang="mr-IN" sz="2100" b="0" i="1" smtClean="0">
                                            <a:solidFill>
                                              <a:srgbClr val="263B86"/>
                                            </a:solidFill>
                                            <a:latin typeface="Cambria Math" charset="0"/>
                                            <a:ea typeface="Cambria Math" charset="0"/>
                                            <a:cs typeface="Cambria Math" charset="0"/>
                                          </a:rPr>
                                        </m:ctrlPr>
                                      </m:d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𝑖</m:t>
                                            </m:r>
                                          </m:sub>
                                        </m:sSub>
                                        <m:r>
                                          <a:rPr lang="en-US" sz="2100" b="0" i="1" smtClean="0">
                                            <a:solidFill>
                                              <a:srgbClr val="263B86"/>
                                            </a:solidFill>
                                            <a:latin typeface="Cambria Math" charset="0"/>
                                            <a:ea typeface="Cambria Math" charset="0"/>
                                            <a:cs typeface="Cambria Math" charset="0"/>
                                          </a:rPr>
                                          <m:t>−</m:t>
                                        </m:r>
                                        <m:acc>
                                          <m:accPr>
                                            <m:chr m:val="̅"/>
                                            <m:ctrlPr>
                                              <a:rPr lang="en-US" sz="2100" b="0" i="1" smtClean="0">
                                                <a:solidFill>
                                                  <a:srgbClr val="263B86"/>
                                                </a:solidFill>
                                                <a:latin typeface="Cambria Math" charset="0"/>
                                                <a:ea typeface="Cambria Math" charset="0"/>
                                                <a:cs typeface="Cambria Math" charset="0"/>
                                              </a:rPr>
                                            </m:ctrlPr>
                                          </m:accPr>
                                          <m:e>
                                            <m:r>
                                              <a:rPr lang="en-US" sz="2100" b="0" i="1" smtClean="0">
                                                <a:solidFill>
                                                  <a:srgbClr val="263B86"/>
                                                </a:solidFill>
                                                <a:latin typeface="Cambria Math" charset="0"/>
                                                <a:ea typeface="Cambria Math" charset="0"/>
                                                <a:cs typeface="Cambria Math" charset="0"/>
                                              </a:rPr>
                                              <m:t>𝑥</m:t>
                                            </m:r>
                                          </m:e>
                                        </m:acc>
                                      </m:e>
                                    </m:d>
                                  </m:e>
                                  <m:sup>
                                    <m:r>
                                      <a:rPr lang="en-US" sz="2100" b="0" i="1" smtClean="0">
                                        <a:solidFill>
                                          <a:srgbClr val="263B86"/>
                                        </a:solidFill>
                                        <a:latin typeface="Cambria Math" charset="0"/>
                                        <a:ea typeface="Cambria Math" charset="0"/>
                                        <a:cs typeface="Cambria Math" charset="0"/>
                                      </a:rPr>
                                      <m:t>2</m:t>
                                    </m:r>
                                  </m:sup>
                                </m:sSup>
                              </m:e>
                            </m:nary>
                          </m:den>
                        </m:f>
                      </m:e>
                    </m:rad>
                    <m:r>
                      <a:rPr lang="en-US" sz="2100" b="0" i="1" smtClean="0">
                        <a:solidFill>
                          <a:srgbClr val="263B86"/>
                        </a:solidFill>
                        <a:latin typeface="Cambria Math" charset="0"/>
                        <a:ea typeface="Cambria Math" charset="0"/>
                        <a:cs typeface="Cambria Math" charset="0"/>
                      </a:rPr>
                      <m:t>     </m:t>
                    </m:r>
                    <m:r>
                      <a:rPr lang="en-US" sz="2100" b="0" i="1" smtClean="0">
                        <a:solidFill>
                          <a:srgbClr val="263B86"/>
                        </a:solidFill>
                        <a:latin typeface="Cambria Math" charset="0"/>
                        <a:ea typeface="Cambria Math" charset="0"/>
                        <a:cs typeface="Cambria Math" charset="0"/>
                      </a:rPr>
                      <m:t>𝑆𝐸</m:t>
                    </m:r>
                    <m:d>
                      <m:dPr>
                        <m:ctrlPr>
                          <a:rPr lang="mr-IN" sz="2100" b="0" i="1" smtClean="0">
                            <a:solidFill>
                              <a:srgbClr val="263B86"/>
                            </a:solidFill>
                            <a:latin typeface="Cambria Math" charset="0"/>
                            <a:ea typeface="Cambria Math" charset="0"/>
                            <a:cs typeface="Cambria Math" charset="0"/>
                          </a:rPr>
                        </m:ctrlPr>
                      </m:dPr>
                      <m:e>
                        <m:acc>
                          <m:accPr>
                            <m:chr m:val="̂"/>
                            <m:ctrlPr>
                              <a:rPr lang="mr-IN" sz="2100" b="0" i="1" smtClean="0">
                                <a:solidFill>
                                  <a:srgbClr val="263B86"/>
                                </a:solidFill>
                                <a:latin typeface="Cambria Math" charset="0"/>
                                <a:ea typeface="Cambria Math" charset="0"/>
                                <a:cs typeface="Cambria Math" charset="0"/>
                              </a:rPr>
                            </m:ctrlPr>
                          </m:acc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e>
                        </m:acc>
                      </m:e>
                    </m:d>
                    <m:r>
                      <a:rPr lang="en-US" sz="2100" b="0" i="1" smtClean="0">
                        <a:solidFill>
                          <a:srgbClr val="263B86"/>
                        </a:solidFill>
                        <a:latin typeface="Cambria Math" charset="0"/>
                        <a:ea typeface="Cambria Math" charset="0"/>
                        <a:cs typeface="Cambria Math" charset="0"/>
                      </a:rPr>
                      <m:t>= </m:t>
                    </m:r>
                    <m:f>
                      <m:fPr>
                        <m:ctrlPr>
                          <a:rPr lang="mr-IN" sz="2100" b="0" i="1" smtClean="0">
                            <a:solidFill>
                              <a:srgbClr val="263B86"/>
                            </a:solidFill>
                            <a:latin typeface="Cambria Math" charset="0"/>
                            <a:ea typeface="Cambria Math" charset="0"/>
                            <a:cs typeface="Cambria Math" charset="0"/>
                          </a:rPr>
                        </m:ctrlPr>
                      </m:fPr>
                      <m:num>
                        <m:r>
                          <a:rPr lang="mr-IN" sz="2100" b="0" i="1" smtClean="0">
                            <a:solidFill>
                              <a:srgbClr val="263B86"/>
                            </a:solidFill>
                            <a:latin typeface="Cambria Math" charset="0"/>
                            <a:ea typeface="Cambria Math" charset="0"/>
                            <a:cs typeface="Cambria Math" charset="0"/>
                          </a:rPr>
                          <m:t>𝜎</m:t>
                        </m:r>
                      </m:num>
                      <m:den>
                        <m:rad>
                          <m:radPr>
                            <m:degHide m:val="on"/>
                            <m:ctrlPr>
                              <a:rPr lang="mr-IN" sz="2100" b="0" i="1" smtClean="0">
                                <a:solidFill>
                                  <a:srgbClr val="263B86"/>
                                </a:solidFill>
                                <a:latin typeface="Cambria Math" charset="0"/>
                                <a:ea typeface="Cambria Math" charset="0"/>
                                <a:cs typeface="Cambria Math" charset="0"/>
                              </a:rPr>
                            </m:ctrlPr>
                          </m:radPr>
                          <m:deg/>
                          <m:e>
                            <m:nary>
                              <m:naryPr>
                                <m:chr m:val="∑"/>
                                <m:limLoc m:val="subSup"/>
                                <m:supHide m:val="on"/>
                                <m:ctrlPr>
                                  <a:rPr lang="mr-IN" sz="2100" b="0" i="1" smtClean="0">
                                    <a:solidFill>
                                      <a:srgbClr val="263B86"/>
                                    </a:solidFill>
                                    <a:latin typeface="Cambria Math" charset="0"/>
                                    <a:ea typeface="Cambria Math" charset="0"/>
                                    <a:cs typeface="Cambria Math" charset="0"/>
                                  </a:rPr>
                                </m:ctrlPr>
                              </m:naryPr>
                              <m:sub>
                                <m:r>
                                  <m:rPr>
                                    <m:brk m:alnAt="9"/>
                                  </m:rPr>
                                  <a:rPr lang="en-US" sz="2100" b="0" i="1" smtClean="0">
                                    <a:solidFill>
                                      <a:srgbClr val="263B86"/>
                                    </a:solidFill>
                                    <a:latin typeface="Cambria Math" charset="0"/>
                                    <a:ea typeface="Cambria Math" charset="0"/>
                                    <a:cs typeface="Cambria Math" charset="0"/>
                                  </a:rPr>
                                  <m:t>𝑖</m:t>
                                </m:r>
                              </m:sub>
                              <m:sup/>
                              <m:e>
                                <m:sSup>
                                  <m:sSupPr>
                                    <m:ctrlPr>
                                      <a:rPr lang="mr-IN" sz="2100" b="0" i="1" smtClean="0">
                                        <a:solidFill>
                                          <a:srgbClr val="263B86"/>
                                        </a:solidFill>
                                        <a:latin typeface="Cambria Math" charset="0"/>
                                        <a:ea typeface="Cambria Math" charset="0"/>
                                        <a:cs typeface="Cambria Math" charset="0"/>
                                      </a:rPr>
                                    </m:ctrlPr>
                                  </m:sSupPr>
                                  <m:e>
                                    <m:d>
                                      <m:dPr>
                                        <m:ctrlPr>
                                          <a:rPr lang="mr-IN" sz="2100" b="0" i="1" smtClean="0">
                                            <a:solidFill>
                                              <a:srgbClr val="263B86"/>
                                            </a:solidFill>
                                            <a:latin typeface="Cambria Math" charset="0"/>
                                            <a:ea typeface="Cambria Math" charset="0"/>
                                            <a:cs typeface="Cambria Math" charset="0"/>
                                          </a:rPr>
                                        </m:ctrlPr>
                                      </m:d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𝑖</m:t>
                                            </m:r>
                                          </m:sub>
                                        </m:sSub>
                                        <m:r>
                                          <a:rPr lang="en-US" sz="2100" b="0" i="1" smtClean="0">
                                            <a:solidFill>
                                              <a:srgbClr val="263B86"/>
                                            </a:solidFill>
                                            <a:latin typeface="Cambria Math" charset="0"/>
                                            <a:ea typeface="Cambria Math" charset="0"/>
                                            <a:cs typeface="Cambria Math" charset="0"/>
                                          </a:rPr>
                                          <m:t>−</m:t>
                                        </m:r>
                                        <m:acc>
                                          <m:accPr>
                                            <m:chr m:val="̅"/>
                                            <m:ctrlPr>
                                              <a:rPr lang="en-US" sz="2100" b="0" i="1" smtClean="0">
                                                <a:solidFill>
                                                  <a:srgbClr val="263B86"/>
                                                </a:solidFill>
                                                <a:latin typeface="Cambria Math" charset="0"/>
                                                <a:ea typeface="Cambria Math" charset="0"/>
                                                <a:cs typeface="Cambria Math" charset="0"/>
                                              </a:rPr>
                                            </m:ctrlPr>
                                          </m:accPr>
                                          <m:e>
                                            <m:r>
                                              <a:rPr lang="en-US" sz="2100" b="0" i="1" smtClean="0">
                                                <a:solidFill>
                                                  <a:srgbClr val="263B86"/>
                                                </a:solidFill>
                                                <a:latin typeface="Cambria Math" charset="0"/>
                                                <a:ea typeface="Cambria Math" charset="0"/>
                                                <a:cs typeface="Cambria Math" charset="0"/>
                                              </a:rPr>
                                              <m:t>𝑥</m:t>
                                            </m:r>
                                          </m:e>
                                        </m:acc>
                                      </m:e>
                                    </m:d>
                                  </m:e>
                                  <m:sup>
                                    <m:r>
                                      <a:rPr lang="en-US" sz="2100" b="0" i="1" smtClean="0">
                                        <a:solidFill>
                                          <a:srgbClr val="263B86"/>
                                        </a:solidFill>
                                        <a:latin typeface="Cambria Math" charset="0"/>
                                        <a:ea typeface="Cambria Math" charset="0"/>
                                        <a:cs typeface="Cambria Math" charset="0"/>
                                      </a:rPr>
                                      <m:t>2</m:t>
                                    </m:r>
                                  </m:sup>
                                </m:sSup>
                              </m:e>
                            </m:nary>
                          </m:e>
                        </m:rad>
                      </m:den>
                    </m:f>
                  </m:oMath>
                </a14:m>
                <a:r>
                  <a:rPr lang="en-US" sz="2100" dirty="0" smtClean="0">
                    <a:solidFill>
                      <a:srgbClr val="263B86"/>
                    </a:solidFill>
                    <a:latin typeface="Calibri"/>
                    <a:cs typeface="Calibri"/>
                  </a:rPr>
                  <a:t> </a:t>
                </a:r>
              </a:p>
              <a:p>
                <a:pPr>
                  <a:buFont typeface="Wingdings" charset="2"/>
                  <a:buChar char="Ø"/>
                </a:pPr>
                <a:r>
                  <a:rPr lang="en-US" sz="2100" b="1" dirty="0" smtClean="0">
                    <a:solidFill>
                      <a:srgbClr val="263B86"/>
                    </a:solidFill>
                    <a:latin typeface="Calibri"/>
                    <a:cs typeface="Calibri"/>
                  </a:rPr>
                  <a:t>Bootstrapping</a:t>
                </a:r>
              </a:p>
              <a:p>
                <a:pPr marL="0" indent="0">
                  <a:buNone/>
                </a:pPr>
                <a:r>
                  <a:rPr lang="en-US" sz="2100" dirty="0" smtClean="0">
                    <a:solidFill>
                      <a:srgbClr val="263B86"/>
                    </a:solidFill>
                    <a:latin typeface="Calibri"/>
                    <a:cs typeface="Calibri"/>
                  </a:rPr>
                  <a:t>Estimate properties of an estimator by measuring those properties by randomly sampling from observed data</a:t>
                </a:r>
                <a:endParaRPr lang="en-US" sz="2100" dirty="0">
                  <a:solidFill>
                    <a:srgbClr val="263B86"/>
                  </a:solidFill>
                  <a:latin typeface="Calibri"/>
                  <a:cs typeface="Calibri"/>
                </a:endParaRPr>
              </a:p>
              <a:p>
                <a:pPr>
                  <a:buFont typeface="Wingdings" charset="2"/>
                  <a:buChar char="Ø"/>
                </a:pPr>
                <a:r>
                  <a:rPr lang="en-US" sz="2100" b="1" dirty="0" smtClean="0">
                    <a:solidFill>
                      <a:srgbClr val="263B86"/>
                    </a:solidFill>
                    <a:latin typeface="Calibri"/>
                    <a:cs typeface="Calibri"/>
                  </a:rPr>
                  <a:t>Empirically</a:t>
                </a:r>
                <a:endParaRPr lang="en-US" sz="1700" b="1" dirty="0">
                  <a:solidFill>
                    <a:srgbClr val="263B86"/>
                  </a:solidFill>
                  <a:latin typeface="Calibri"/>
                  <a:cs typeface="Calibri"/>
                </a:endParaRPr>
              </a:p>
              <a:p>
                <a:r>
                  <a:rPr lang="en-US" sz="1700" dirty="0" smtClean="0">
                    <a:solidFill>
                      <a:srgbClr val="263B86"/>
                    </a:solidFill>
                    <a:latin typeface="Calibri"/>
                    <a:cs typeface="Calibri"/>
                  </a:rPr>
                  <a:t>Assume residuals </a:t>
                </a:r>
                <a:r>
                  <a:rPr lang="en-US" sz="1700" dirty="0">
                    <a:solidFill>
                      <a:srgbClr val="263B86"/>
                    </a:solidFill>
                    <a:latin typeface="Calibri"/>
                    <a:cs typeface="Calibri"/>
                  </a:rPr>
                  <a:t> </a:t>
                </a:r>
                <a14:m>
                  <m:oMath xmlns:m="http://schemas.openxmlformats.org/officeDocument/2006/math">
                    <m:sSub>
                      <m:sSubPr>
                        <m:ctrlPr>
                          <a:rPr lang="en-US" sz="1700" i="1">
                            <a:solidFill>
                              <a:srgbClr val="263B86"/>
                            </a:solidFill>
                            <a:latin typeface="Cambria Math" charset="0"/>
                            <a:cs typeface="Calibri"/>
                          </a:rPr>
                        </m:ctrlPr>
                      </m:sSubPr>
                      <m:e>
                        <m:r>
                          <a:rPr lang="en-US" sz="1700" i="1">
                            <a:solidFill>
                              <a:srgbClr val="263B86"/>
                            </a:solidFill>
                            <a:latin typeface="Cambria Math" charset="0"/>
                            <a:ea typeface="Cambria Math" charset="0"/>
                            <a:cs typeface="Cambria Math" charset="0"/>
                          </a:rPr>
                          <m:t>𝜖</m:t>
                        </m:r>
                      </m:e>
                      <m:sub>
                        <m:r>
                          <a:rPr lang="en-US" sz="1700" b="0" i="1" smtClean="0">
                            <a:solidFill>
                              <a:srgbClr val="263B86"/>
                            </a:solidFill>
                            <a:latin typeface="Cambria Math" charset="0"/>
                            <a:ea typeface="Cambria Math" charset="0"/>
                            <a:cs typeface="Cambria Math" charset="0"/>
                          </a:rPr>
                          <m:t>𝑖</m:t>
                        </m:r>
                      </m:sub>
                    </m:sSub>
                    <m:r>
                      <a:rPr lang="en-US" sz="1700" i="1">
                        <a:solidFill>
                          <a:srgbClr val="263B86"/>
                        </a:solidFill>
                        <a:latin typeface="Cambria Math" charset="0"/>
                        <a:cs typeface="Calibri"/>
                      </a:rPr>
                      <m:t>=</m:t>
                    </m:r>
                    <m:sSub>
                      <m:sSubPr>
                        <m:ctrlPr>
                          <a:rPr lang="en-US" sz="1700" i="1">
                            <a:solidFill>
                              <a:srgbClr val="263B86"/>
                            </a:solidFill>
                            <a:latin typeface="Cambria Math" charset="0"/>
                            <a:cs typeface="Calibri"/>
                          </a:rPr>
                        </m:ctrlPr>
                      </m:sSubPr>
                      <m:e>
                        <m:r>
                          <a:rPr lang="en-US" sz="1700" i="1">
                            <a:solidFill>
                              <a:srgbClr val="263B86"/>
                            </a:solidFill>
                            <a:latin typeface="Cambria Math" charset="0"/>
                            <a:cs typeface="Calibri"/>
                          </a:rPr>
                          <m:t>𝑦</m:t>
                        </m:r>
                      </m:e>
                      <m:sub>
                        <m:r>
                          <a:rPr lang="en-US" sz="1700" b="0" i="1" smtClean="0">
                            <a:solidFill>
                              <a:srgbClr val="263B86"/>
                            </a:solidFill>
                            <a:latin typeface="Cambria Math" charset="0"/>
                            <a:cs typeface="Calibri"/>
                          </a:rPr>
                          <m:t>𝑖</m:t>
                        </m:r>
                      </m:sub>
                    </m:sSub>
                    <m:r>
                      <a:rPr lang="en-US" sz="1700" i="1">
                        <a:solidFill>
                          <a:srgbClr val="263B86"/>
                        </a:solidFill>
                        <a:latin typeface="Cambria Math" charset="0"/>
                        <a:cs typeface="Calibri"/>
                      </a:rPr>
                      <m:t>−</m:t>
                    </m:r>
                    <m:acc>
                      <m:accPr>
                        <m:chr m:val="̂"/>
                        <m:ctrlPr>
                          <a:rPr lang="en-US" sz="1700" i="1">
                            <a:solidFill>
                              <a:srgbClr val="263B86"/>
                            </a:solidFill>
                            <a:latin typeface="Cambria Math" charset="0"/>
                            <a:cs typeface="Calibri"/>
                          </a:rPr>
                        </m:ctrlPr>
                      </m:accPr>
                      <m:e>
                        <m:sSub>
                          <m:sSubPr>
                            <m:ctrlPr>
                              <a:rPr lang="en-US" sz="1700" i="1">
                                <a:solidFill>
                                  <a:srgbClr val="263B86"/>
                                </a:solidFill>
                                <a:latin typeface="Cambria Math" charset="0"/>
                                <a:cs typeface="Calibri"/>
                              </a:rPr>
                            </m:ctrlPr>
                          </m:sSubPr>
                          <m:e>
                            <m:r>
                              <a:rPr lang="en-US" sz="1700" i="1">
                                <a:solidFill>
                                  <a:srgbClr val="263B86"/>
                                </a:solidFill>
                                <a:latin typeface="Cambria Math" charset="0"/>
                                <a:cs typeface="Calibri"/>
                              </a:rPr>
                              <m:t>𝑦</m:t>
                            </m:r>
                          </m:e>
                          <m:sub>
                            <m:r>
                              <a:rPr lang="en-US" sz="1700" b="0" i="1" smtClean="0">
                                <a:solidFill>
                                  <a:srgbClr val="263B86"/>
                                </a:solidFill>
                                <a:latin typeface="Cambria Math" charset="0"/>
                                <a:cs typeface="Calibri"/>
                              </a:rPr>
                              <m:t>𝑖</m:t>
                            </m:r>
                          </m:sub>
                        </m:sSub>
                      </m:e>
                    </m:acc>
                  </m:oMath>
                </a14:m>
                <a:r>
                  <a:rPr lang="en-US" sz="1700" dirty="0" smtClean="0">
                    <a:solidFill>
                      <a:srgbClr val="263B86"/>
                    </a:solidFill>
                    <a:latin typeface="Calibri"/>
                    <a:cs typeface="Calibri"/>
                  </a:rPr>
                  <a:t> and </a:t>
                </a:r>
                <a14:m>
                  <m:oMath xmlns:m="http://schemas.openxmlformats.org/officeDocument/2006/math">
                    <m:sSub>
                      <m:sSubPr>
                        <m:ctrlPr>
                          <a:rPr lang="en-US" sz="1700" i="1" smtClean="0">
                            <a:solidFill>
                              <a:srgbClr val="263B86"/>
                            </a:solidFill>
                            <a:latin typeface="Cambria Math" charset="0"/>
                            <a:cs typeface="Calibri"/>
                          </a:rPr>
                        </m:ctrlPr>
                      </m:sSubPr>
                      <m:e>
                        <m:r>
                          <a:rPr lang="en-US" sz="1700" i="1" smtClean="0">
                            <a:solidFill>
                              <a:srgbClr val="263B86"/>
                            </a:solidFill>
                            <a:latin typeface="Cambria Math" charset="0"/>
                            <a:ea typeface="Cambria Math" charset="0"/>
                            <a:cs typeface="Cambria Math" charset="0"/>
                          </a:rPr>
                          <m:t>𝜖</m:t>
                        </m:r>
                      </m:e>
                      <m:sub>
                        <m:r>
                          <a:rPr lang="en-US" sz="1700" b="0" i="1" smtClean="0">
                            <a:solidFill>
                              <a:srgbClr val="263B86"/>
                            </a:solidFill>
                            <a:latin typeface="Cambria Math" charset="0"/>
                            <a:cs typeface="Calibri"/>
                          </a:rPr>
                          <m:t>𝑗</m:t>
                        </m:r>
                      </m:sub>
                    </m:sSub>
                    <m:r>
                      <a:rPr lang="en-US" sz="1700" b="0" i="1" smtClean="0">
                        <a:solidFill>
                          <a:srgbClr val="263B86"/>
                        </a:solidFill>
                        <a:latin typeface="Cambria Math" charset="0"/>
                        <a:cs typeface="Calibri"/>
                      </a:rPr>
                      <m:t>=</m:t>
                    </m:r>
                    <m:sSub>
                      <m:sSubPr>
                        <m:ctrlPr>
                          <a:rPr lang="en-US" sz="1700" b="0" i="1" smtClean="0">
                            <a:solidFill>
                              <a:srgbClr val="263B86"/>
                            </a:solidFill>
                            <a:latin typeface="Cambria Math" charset="0"/>
                            <a:cs typeface="Calibri"/>
                          </a:rPr>
                        </m:ctrlPr>
                      </m:sSubPr>
                      <m:e>
                        <m:r>
                          <a:rPr lang="en-US" sz="1700" b="0" i="1" smtClean="0">
                            <a:solidFill>
                              <a:srgbClr val="263B86"/>
                            </a:solidFill>
                            <a:latin typeface="Cambria Math" charset="0"/>
                            <a:cs typeface="Calibri"/>
                          </a:rPr>
                          <m:t>𝑦</m:t>
                        </m:r>
                      </m:e>
                      <m:sub>
                        <m:r>
                          <a:rPr lang="en-US" sz="1700" b="0" i="1" smtClean="0">
                            <a:solidFill>
                              <a:srgbClr val="263B86"/>
                            </a:solidFill>
                            <a:latin typeface="Cambria Math" charset="0"/>
                            <a:cs typeface="Calibri"/>
                          </a:rPr>
                          <m:t>𝑗</m:t>
                        </m:r>
                      </m:sub>
                    </m:sSub>
                    <m:r>
                      <a:rPr lang="en-US" sz="1700" b="0" i="1" smtClean="0">
                        <a:solidFill>
                          <a:srgbClr val="263B86"/>
                        </a:solidFill>
                        <a:latin typeface="Cambria Math" charset="0"/>
                        <a:cs typeface="Calibri"/>
                      </a:rPr>
                      <m:t>−</m:t>
                    </m:r>
                    <m:acc>
                      <m:accPr>
                        <m:chr m:val="̂"/>
                        <m:ctrlPr>
                          <a:rPr lang="en-US" sz="1700" b="0" i="1" smtClean="0">
                            <a:solidFill>
                              <a:srgbClr val="263B86"/>
                            </a:solidFill>
                            <a:latin typeface="Cambria Math" charset="0"/>
                            <a:cs typeface="Calibri"/>
                          </a:rPr>
                        </m:ctrlPr>
                      </m:accPr>
                      <m:e>
                        <m:sSub>
                          <m:sSubPr>
                            <m:ctrlPr>
                              <a:rPr lang="en-US" sz="1700" b="0" i="1" smtClean="0">
                                <a:solidFill>
                                  <a:srgbClr val="263B86"/>
                                </a:solidFill>
                                <a:latin typeface="Cambria Math" charset="0"/>
                                <a:cs typeface="Calibri"/>
                              </a:rPr>
                            </m:ctrlPr>
                          </m:sSubPr>
                          <m:e>
                            <m:r>
                              <a:rPr lang="en-US" sz="1700" b="0" i="1" smtClean="0">
                                <a:solidFill>
                                  <a:srgbClr val="263B86"/>
                                </a:solidFill>
                                <a:latin typeface="Cambria Math" charset="0"/>
                                <a:cs typeface="Calibri"/>
                              </a:rPr>
                              <m:t>𝑦</m:t>
                            </m:r>
                          </m:e>
                          <m:sub>
                            <m:r>
                              <a:rPr lang="en-US" sz="1700" b="0" i="1" smtClean="0">
                                <a:solidFill>
                                  <a:srgbClr val="263B86"/>
                                </a:solidFill>
                                <a:latin typeface="Cambria Math" charset="0"/>
                                <a:cs typeface="Calibri"/>
                              </a:rPr>
                              <m:t>𝑗</m:t>
                            </m:r>
                          </m:sub>
                        </m:sSub>
                      </m:e>
                    </m:acc>
                  </m:oMath>
                </a14:m>
                <a:r>
                  <a:rPr lang="en-US" sz="1700" dirty="0" smtClean="0">
                    <a:solidFill>
                      <a:srgbClr val="263B86"/>
                    </a:solidFill>
                    <a:latin typeface="Calibri"/>
                    <a:cs typeface="Calibri"/>
                  </a:rPr>
                  <a:t> are uncorrelated for </a:t>
                </a:r>
                <a:r>
                  <a:rPr lang="en-US" sz="1700" dirty="0" err="1" smtClean="0">
                    <a:solidFill>
                      <a:srgbClr val="263B86"/>
                    </a:solidFill>
                    <a:latin typeface="Calibri"/>
                    <a:cs typeface="Calibri"/>
                  </a:rPr>
                  <a:t>i≠j</a:t>
                </a:r>
                <a:endParaRPr lang="en-US" sz="1700" dirty="0" smtClean="0">
                  <a:solidFill>
                    <a:srgbClr val="263B86"/>
                  </a:solidFill>
                  <a:latin typeface="Calibri"/>
                  <a:cs typeface="Calibri"/>
                </a:endParaRPr>
              </a:p>
              <a:p>
                <a14:m>
                  <m:oMath xmlns:m="http://schemas.openxmlformats.org/officeDocument/2006/math">
                    <m:r>
                      <a:rPr lang="en-US" sz="1700" i="1" smtClean="0">
                        <a:solidFill>
                          <a:srgbClr val="263B86"/>
                        </a:solidFill>
                        <a:latin typeface="Cambria Math" charset="0"/>
                        <a:ea typeface="Cambria Math" charset="0"/>
                        <a:cs typeface="Cambria Math" charset="0"/>
                      </a:rPr>
                      <m:t>𝜖</m:t>
                    </m:r>
                    <m:r>
                      <a:rPr lang="en-US" sz="1700" b="0" i="1" smtClean="0">
                        <a:solidFill>
                          <a:srgbClr val="263B86"/>
                        </a:solidFill>
                        <a:latin typeface="Cambria Math" charset="0"/>
                        <a:ea typeface="Cambria Math" charset="0"/>
                        <a:cs typeface="Cambria Math" charset="0"/>
                      </a:rPr>
                      <m:t>~</m:t>
                    </m:r>
                    <m:r>
                      <a:rPr lang="en-US" sz="1700" b="0" i="1" smtClean="0">
                        <a:solidFill>
                          <a:srgbClr val="263B86"/>
                        </a:solidFill>
                        <a:latin typeface="Cambria Math" charset="0"/>
                        <a:ea typeface="Cambria Math" charset="0"/>
                        <a:cs typeface="Cambria Math" charset="0"/>
                      </a:rPr>
                      <m:t>𝒩</m:t>
                    </m:r>
                    <m:r>
                      <a:rPr lang="en-US" sz="1700" b="0" i="1" smtClean="0">
                        <a:solidFill>
                          <a:srgbClr val="263B86"/>
                        </a:solidFill>
                        <a:latin typeface="Cambria Math" charset="0"/>
                        <a:ea typeface="Cambria Math" charset="0"/>
                        <a:cs typeface="Cambria Math" charset="0"/>
                      </a:rPr>
                      <m:t>(0,</m:t>
                    </m:r>
                    <m:sSup>
                      <m:sSupPr>
                        <m:ctrlPr>
                          <a:rPr lang="en-US" sz="1700" b="0" i="1" smtClean="0">
                            <a:solidFill>
                              <a:srgbClr val="263B86"/>
                            </a:solidFill>
                            <a:latin typeface="Cambria Math" charset="0"/>
                            <a:ea typeface="Cambria Math" charset="0"/>
                            <a:cs typeface="Cambria Math" charset="0"/>
                          </a:rPr>
                        </m:ctrlPr>
                      </m:sSupPr>
                      <m:e>
                        <m:r>
                          <a:rPr lang="en-US" sz="1700" b="0" i="1" smtClean="0">
                            <a:solidFill>
                              <a:srgbClr val="263B86"/>
                            </a:solidFill>
                            <a:latin typeface="Cambria Math" charset="0"/>
                            <a:ea typeface="Cambria Math" charset="0"/>
                            <a:cs typeface="Cambria Math" charset="0"/>
                          </a:rPr>
                          <m:t>𝜎</m:t>
                        </m:r>
                      </m:e>
                      <m:sup>
                        <m:r>
                          <a:rPr lang="en-US" sz="1700" b="0" i="1" smtClean="0">
                            <a:solidFill>
                              <a:srgbClr val="263B86"/>
                            </a:solidFill>
                            <a:latin typeface="Cambria Math" charset="0"/>
                            <a:ea typeface="Cambria Math" charset="0"/>
                            <a:cs typeface="Cambria Math" charset="0"/>
                          </a:rPr>
                          <m:t>2</m:t>
                        </m:r>
                      </m:sup>
                    </m:sSup>
                    <m:r>
                      <a:rPr lang="en-US" sz="1700" b="0" i="1" smtClean="0">
                        <a:solidFill>
                          <a:srgbClr val="263B86"/>
                        </a:solidFill>
                        <a:latin typeface="Cambria Math" charset="0"/>
                        <a:ea typeface="Cambria Math" charset="0"/>
                        <a:cs typeface="Cambria Math" charset="0"/>
                      </a:rPr>
                      <m:t>)</m:t>
                    </m:r>
                  </m:oMath>
                </a14:m>
                <a:endParaRPr lang="en-US" sz="17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1700" i="1" smtClean="0">
                          <a:solidFill>
                            <a:srgbClr val="263B86"/>
                          </a:solidFill>
                          <a:latin typeface="Cambria Math" charset="0"/>
                          <a:ea typeface="Cambria Math" charset="0"/>
                          <a:cs typeface="Cambria Math" charset="0"/>
                        </a:rPr>
                        <m:t>𝜎</m:t>
                      </m:r>
                      <m:r>
                        <a:rPr lang="en-US" sz="1700" i="1" smtClean="0">
                          <a:solidFill>
                            <a:srgbClr val="263B86"/>
                          </a:solidFill>
                          <a:latin typeface="Cambria Math" charset="0"/>
                          <a:ea typeface="Cambria Math" charset="0"/>
                          <a:cs typeface="Cambria Math" charset="0"/>
                        </a:rPr>
                        <m:t>≈</m:t>
                      </m:r>
                      <m:rad>
                        <m:radPr>
                          <m:degHide m:val="on"/>
                          <m:ctrlPr>
                            <a:rPr lang="en-US" sz="1700" i="1" smtClean="0">
                              <a:solidFill>
                                <a:srgbClr val="263B86"/>
                              </a:solidFill>
                              <a:latin typeface="Cambria Math" charset="0"/>
                              <a:ea typeface="Cambria Math" charset="0"/>
                              <a:cs typeface="Cambria Math" charset="0"/>
                            </a:rPr>
                          </m:ctrlPr>
                        </m:radPr>
                        <m:deg/>
                        <m:e>
                          <m:f>
                            <m:fPr>
                              <m:ctrlPr>
                                <a:rPr lang="mr-IN" sz="1700" i="1" smtClean="0">
                                  <a:solidFill>
                                    <a:srgbClr val="263B86"/>
                                  </a:solidFill>
                                  <a:latin typeface="Cambria Math" charset="0"/>
                                  <a:ea typeface="Cambria Math" charset="0"/>
                                  <a:cs typeface="Cambria Math" charset="0"/>
                                </a:rPr>
                              </m:ctrlPr>
                            </m:fPr>
                            <m:num>
                              <m:r>
                                <a:rPr lang="en-US" sz="1700" b="0" i="1" smtClean="0">
                                  <a:solidFill>
                                    <a:srgbClr val="263B86"/>
                                  </a:solidFill>
                                  <a:latin typeface="Cambria Math" charset="0"/>
                                  <a:ea typeface="Cambria Math" charset="0"/>
                                  <a:cs typeface="Cambria Math" charset="0"/>
                                </a:rPr>
                                <m:t>𝑛</m:t>
                              </m:r>
                              <m:r>
                                <a:rPr lang="en-US" sz="1700" b="0" i="1" smtClean="0">
                                  <a:solidFill>
                                    <a:srgbClr val="263B86"/>
                                  </a:solidFill>
                                  <a:latin typeface="Cambria Math" charset="0"/>
                                  <a:ea typeface="Cambria Math" charset="0"/>
                                  <a:cs typeface="Cambria Math" charset="0"/>
                                </a:rPr>
                                <m:t>∙</m:t>
                              </m:r>
                              <m:r>
                                <a:rPr lang="en-US" sz="1700" b="0" i="1" smtClean="0">
                                  <a:solidFill>
                                    <a:srgbClr val="263B86"/>
                                  </a:solidFill>
                                  <a:latin typeface="Cambria Math" charset="0"/>
                                  <a:ea typeface="Cambria Math" charset="0"/>
                                  <a:cs typeface="Cambria Math" charset="0"/>
                                </a:rPr>
                                <m:t>𝑀𝑆𝐸</m:t>
                              </m:r>
                            </m:num>
                            <m:den>
                              <m:r>
                                <a:rPr lang="en-US" sz="1700" b="0" i="1" smtClean="0">
                                  <a:solidFill>
                                    <a:srgbClr val="263B86"/>
                                  </a:solidFill>
                                  <a:latin typeface="Cambria Math" charset="0"/>
                                  <a:ea typeface="Cambria Math" charset="0"/>
                                  <a:cs typeface="Cambria Math" charset="0"/>
                                </a:rPr>
                                <m:t>𝑛</m:t>
                              </m:r>
                              <m:r>
                                <a:rPr lang="en-US" sz="1700" b="0" i="1" smtClean="0">
                                  <a:solidFill>
                                    <a:srgbClr val="263B86"/>
                                  </a:solidFill>
                                  <a:latin typeface="Cambria Math" charset="0"/>
                                  <a:ea typeface="Cambria Math" charset="0"/>
                                  <a:cs typeface="Cambria Math" charset="0"/>
                                </a:rPr>
                                <m:t>−2</m:t>
                              </m:r>
                            </m:den>
                          </m:f>
                        </m:e>
                      </m:rad>
                      <m:r>
                        <a:rPr lang="en-US" sz="1700" b="0" i="1" smtClean="0">
                          <a:solidFill>
                            <a:srgbClr val="263B86"/>
                          </a:solidFill>
                          <a:latin typeface="Cambria Math" charset="0"/>
                          <a:ea typeface="Cambria Math" charset="0"/>
                          <a:cs typeface="Cambria Math" charset="0"/>
                        </a:rPr>
                        <m:t>=</m:t>
                      </m:r>
                      <m:rad>
                        <m:radPr>
                          <m:degHide m:val="on"/>
                          <m:ctrlPr>
                            <a:rPr lang="en-US" sz="1700" b="0" i="1" smtClean="0">
                              <a:solidFill>
                                <a:srgbClr val="263B86"/>
                              </a:solidFill>
                              <a:latin typeface="Cambria Math" charset="0"/>
                              <a:ea typeface="Cambria Math" charset="0"/>
                              <a:cs typeface="Cambria Math" charset="0"/>
                            </a:rPr>
                          </m:ctrlPr>
                        </m:radPr>
                        <m:deg/>
                        <m:e>
                          <m:f>
                            <m:fPr>
                              <m:ctrlPr>
                                <a:rPr lang="mr-IN" sz="1700" b="0" i="1" smtClean="0">
                                  <a:solidFill>
                                    <a:srgbClr val="263B86"/>
                                  </a:solidFill>
                                  <a:latin typeface="Cambria Math" charset="0"/>
                                  <a:ea typeface="Cambria Math" charset="0"/>
                                  <a:cs typeface="Cambria Math" charset="0"/>
                                </a:rPr>
                              </m:ctrlPr>
                            </m:fPr>
                            <m:num>
                              <m:nary>
                                <m:naryPr>
                                  <m:chr m:val="∑"/>
                                  <m:limLoc m:val="subSup"/>
                                  <m:supHide m:val="on"/>
                                  <m:ctrlPr>
                                    <a:rPr lang="mr-IN" sz="1700" b="0" i="1" smtClean="0">
                                      <a:solidFill>
                                        <a:srgbClr val="263B86"/>
                                      </a:solidFill>
                                      <a:latin typeface="Cambria Math" charset="0"/>
                                      <a:ea typeface="Cambria Math" charset="0"/>
                                      <a:cs typeface="Cambria Math" charset="0"/>
                                    </a:rPr>
                                  </m:ctrlPr>
                                </m:naryPr>
                                <m:sub>
                                  <m:r>
                                    <m:rPr>
                                      <m:brk m:alnAt="9"/>
                                    </m:rPr>
                                    <a:rPr lang="en-US" sz="1700" b="0" i="1" smtClean="0">
                                      <a:solidFill>
                                        <a:srgbClr val="263B86"/>
                                      </a:solidFill>
                                      <a:latin typeface="Cambria Math" charset="0"/>
                                      <a:ea typeface="Cambria Math" charset="0"/>
                                      <a:cs typeface="Cambria Math" charset="0"/>
                                    </a:rPr>
                                    <m:t>𝑖</m:t>
                                  </m:r>
                                </m:sub>
                                <m:sup/>
                                <m:e>
                                  <m:sSup>
                                    <m:sSupPr>
                                      <m:ctrlPr>
                                        <a:rPr lang="mr-IN" sz="1700" b="0" i="1" smtClean="0">
                                          <a:solidFill>
                                            <a:srgbClr val="263B86"/>
                                          </a:solidFill>
                                          <a:latin typeface="Cambria Math" charset="0"/>
                                          <a:ea typeface="Cambria Math" charset="0"/>
                                          <a:cs typeface="Cambria Math" charset="0"/>
                                        </a:rPr>
                                      </m:ctrlPr>
                                    </m:sSupPr>
                                    <m:e>
                                      <m:d>
                                        <m:dPr>
                                          <m:ctrlPr>
                                            <a:rPr lang="mr-IN" sz="1700" b="0" i="1" smtClean="0">
                                              <a:solidFill>
                                                <a:srgbClr val="263B86"/>
                                              </a:solidFill>
                                              <a:latin typeface="Cambria Math" charset="0"/>
                                              <a:ea typeface="Cambria Math" charset="0"/>
                                              <a:cs typeface="Cambria Math" charset="0"/>
                                            </a:rPr>
                                          </m:ctrlPr>
                                        </m:dPr>
                                        <m:e>
                                          <m:sSub>
                                            <m:sSubPr>
                                              <m:ctrlPr>
                                                <a:rPr lang="en-US" sz="1700" b="0" i="1" smtClean="0">
                                                  <a:solidFill>
                                                    <a:srgbClr val="263B86"/>
                                                  </a:solidFill>
                                                  <a:latin typeface="Cambria Math" charset="0"/>
                                                  <a:ea typeface="Cambria Math" charset="0"/>
                                                  <a:cs typeface="Cambria Math" charset="0"/>
                                                </a:rPr>
                                              </m:ctrlPr>
                                            </m:sSubPr>
                                            <m:e>
                                              <m:r>
                                                <a:rPr lang="en-US" sz="1700" b="0" i="1" smtClean="0">
                                                  <a:solidFill>
                                                    <a:srgbClr val="263B86"/>
                                                  </a:solidFill>
                                                  <a:latin typeface="Cambria Math" charset="0"/>
                                                  <a:ea typeface="Cambria Math" charset="0"/>
                                                  <a:cs typeface="Cambria Math" charset="0"/>
                                                </a:rPr>
                                                <m:t>𝑦</m:t>
                                              </m:r>
                                            </m:e>
                                            <m:sub>
                                              <m:r>
                                                <a:rPr lang="en-US" sz="1700" b="0" i="1" smtClean="0">
                                                  <a:solidFill>
                                                    <a:srgbClr val="263B86"/>
                                                  </a:solidFill>
                                                  <a:latin typeface="Cambria Math" charset="0"/>
                                                  <a:ea typeface="Cambria Math" charset="0"/>
                                                  <a:cs typeface="Cambria Math" charset="0"/>
                                                </a:rPr>
                                                <m:t>𝑖</m:t>
                                              </m:r>
                                            </m:sub>
                                          </m:sSub>
                                          <m:r>
                                            <a:rPr lang="en-US" sz="1700" b="0" i="1" smtClean="0">
                                              <a:solidFill>
                                                <a:srgbClr val="263B86"/>
                                              </a:solidFill>
                                              <a:latin typeface="Cambria Math" charset="0"/>
                                              <a:ea typeface="Cambria Math" charset="0"/>
                                              <a:cs typeface="Cambria Math" charset="0"/>
                                            </a:rPr>
                                            <m:t>−</m:t>
                                          </m:r>
                                          <m:acc>
                                            <m:accPr>
                                              <m:chr m:val="̂"/>
                                              <m:ctrlPr>
                                                <a:rPr lang="en-US" sz="1700" b="0" i="1" smtClean="0">
                                                  <a:solidFill>
                                                    <a:srgbClr val="263B86"/>
                                                  </a:solidFill>
                                                  <a:latin typeface="Cambria Math" charset="0"/>
                                                  <a:ea typeface="Cambria Math" charset="0"/>
                                                  <a:cs typeface="Cambria Math" charset="0"/>
                                                </a:rPr>
                                              </m:ctrlPr>
                                            </m:accPr>
                                            <m:e>
                                              <m:sSub>
                                                <m:sSubPr>
                                                  <m:ctrlPr>
                                                    <a:rPr lang="en-US" sz="1700" b="0" i="1" smtClean="0">
                                                      <a:solidFill>
                                                        <a:srgbClr val="263B86"/>
                                                      </a:solidFill>
                                                      <a:latin typeface="Cambria Math" charset="0"/>
                                                      <a:ea typeface="Cambria Math" charset="0"/>
                                                      <a:cs typeface="Cambria Math" charset="0"/>
                                                    </a:rPr>
                                                  </m:ctrlPr>
                                                </m:sSubPr>
                                                <m:e>
                                                  <m:r>
                                                    <a:rPr lang="en-US" sz="1700" b="0" i="1" smtClean="0">
                                                      <a:solidFill>
                                                        <a:srgbClr val="263B86"/>
                                                      </a:solidFill>
                                                      <a:latin typeface="Cambria Math" charset="0"/>
                                                      <a:ea typeface="Cambria Math" charset="0"/>
                                                      <a:cs typeface="Cambria Math" charset="0"/>
                                                    </a:rPr>
                                                    <m:t>𝑦</m:t>
                                                  </m:r>
                                                </m:e>
                                                <m:sub>
                                                  <m:r>
                                                    <a:rPr lang="en-US" sz="1700" b="0" i="1" smtClean="0">
                                                      <a:solidFill>
                                                        <a:srgbClr val="263B86"/>
                                                      </a:solidFill>
                                                      <a:latin typeface="Cambria Math" charset="0"/>
                                                      <a:ea typeface="Cambria Math" charset="0"/>
                                                      <a:cs typeface="Cambria Math" charset="0"/>
                                                    </a:rPr>
                                                    <m:t>𝑖</m:t>
                                                  </m:r>
                                                </m:sub>
                                              </m:sSub>
                                            </m:e>
                                          </m:acc>
                                        </m:e>
                                      </m:d>
                                    </m:e>
                                    <m:sup>
                                      <m:r>
                                        <a:rPr lang="en-US" sz="1700" b="0" i="1" smtClean="0">
                                          <a:solidFill>
                                            <a:srgbClr val="263B86"/>
                                          </a:solidFill>
                                          <a:latin typeface="Cambria Math" charset="0"/>
                                          <a:ea typeface="Cambria Math" charset="0"/>
                                          <a:cs typeface="Cambria Math" charset="0"/>
                                        </a:rPr>
                                        <m:t>2</m:t>
                                      </m:r>
                                    </m:sup>
                                  </m:sSup>
                                </m:e>
                              </m:nary>
                            </m:num>
                            <m:den>
                              <m:r>
                                <a:rPr lang="en-US" sz="1700" b="0" i="1" smtClean="0">
                                  <a:solidFill>
                                    <a:srgbClr val="263B86"/>
                                  </a:solidFill>
                                  <a:latin typeface="Cambria Math" charset="0"/>
                                  <a:ea typeface="Cambria Math" charset="0"/>
                                  <a:cs typeface="Cambria Math" charset="0"/>
                                </a:rPr>
                                <m:t>𝑛</m:t>
                              </m:r>
                              <m:r>
                                <a:rPr lang="en-US" sz="1700" b="0" i="1" smtClean="0">
                                  <a:solidFill>
                                    <a:srgbClr val="263B86"/>
                                  </a:solidFill>
                                  <a:latin typeface="Cambria Math" charset="0"/>
                                  <a:ea typeface="Cambria Math" charset="0"/>
                                  <a:cs typeface="Cambria Math" charset="0"/>
                                </a:rPr>
                                <m:t>−2</m:t>
                              </m:r>
                            </m:den>
                          </m:f>
                        </m:e>
                      </m:rad>
                    </m:oMath>
                  </m:oMathPara>
                </a14:m>
                <a:endParaRPr lang="en-US" sz="17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334000"/>
              </a:xfrm>
              <a:blipFill rotWithShape="0">
                <a:blip r:embed="rId3"/>
                <a:stretch>
                  <a:fillRect l="-960" t="-800" r="-5280"/>
                </a:stretch>
              </a:blipFill>
            </p:spPr>
            <p:txBody>
              <a:bodyPr/>
              <a:lstStyle/>
              <a:p>
                <a:r>
                  <a:rPr lang="en-US">
                    <a:noFill/>
                  </a:rPr>
                  <a:t> </a:t>
                </a:r>
              </a:p>
            </p:txBody>
          </p:sp>
        </mc:Fallback>
      </mc:AlternateContent>
    </p:spTree>
    <p:extLst>
      <p:ext uri="{BB962C8B-B14F-4D97-AF65-F5344CB8AC3E}">
        <p14:creationId xmlns:p14="http://schemas.microsoft.com/office/powerpoint/2010/main" val="19915388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17</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Confidence intervals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b="1" dirty="0" smtClean="0">
                    <a:solidFill>
                      <a:srgbClr val="263B86"/>
                    </a:solidFill>
                    <a:latin typeface="Calibri"/>
                    <a:cs typeface="Calibri"/>
                  </a:rPr>
                  <a:t>Definition</a:t>
                </a:r>
              </a:p>
              <a:p>
                <a:pPr marL="0" indent="0">
                  <a:buNone/>
                </a:pPr>
                <a:r>
                  <a:rPr lang="en-US" sz="2100" dirty="0" smtClean="0">
                    <a:solidFill>
                      <a:srgbClr val="263B86"/>
                    </a:solidFill>
                    <a:latin typeface="Calibri"/>
                    <a:cs typeface="Calibri"/>
                  </a:rPr>
                  <a:t>A </a:t>
                </a:r>
                <a:r>
                  <a:rPr lang="en-US" sz="2100" i="1" dirty="0" smtClean="0">
                    <a:solidFill>
                      <a:srgbClr val="263B86"/>
                    </a:solidFill>
                    <a:latin typeface="Calibri"/>
                    <a:cs typeface="Calibri"/>
                  </a:rPr>
                  <a:t>n</a:t>
                </a:r>
                <a:r>
                  <a:rPr lang="en-US" sz="2100" dirty="0" smtClean="0">
                    <a:solidFill>
                      <a:srgbClr val="263B86"/>
                    </a:solidFill>
                    <a:latin typeface="Calibri"/>
                    <a:cs typeface="Calibri"/>
                  </a:rPr>
                  <a:t>% </a:t>
                </a:r>
                <a:r>
                  <a:rPr lang="en-US" sz="2100" b="1" dirty="0" smtClean="0">
                    <a:solidFill>
                      <a:srgbClr val="263B86"/>
                    </a:solidFill>
                    <a:latin typeface="Calibri"/>
                    <a:cs typeface="Calibri"/>
                  </a:rPr>
                  <a:t>confidence interval </a:t>
                </a:r>
                <a:r>
                  <a:rPr lang="en-US" sz="2100" dirty="0" smtClean="0">
                    <a:solidFill>
                      <a:srgbClr val="263B86"/>
                    </a:solidFill>
                    <a:latin typeface="Calibri"/>
                    <a:cs typeface="Calibri"/>
                  </a:rPr>
                  <a:t>of an estimate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𝑋</m:t>
                        </m:r>
                      </m:e>
                    </m:acc>
                  </m:oMath>
                </a14:m>
                <a:r>
                  <a:rPr lang="en-US" sz="2100" dirty="0" smtClean="0">
                    <a:solidFill>
                      <a:srgbClr val="263B86"/>
                    </a:solidFill>
                    <a:latin typeface="Calibri"/>
                    <a:cs typeface="Calibri"/>
                  </a:rPr>
                  <a:t> is the range of values such that the true value of </a:t>
                </a:r>
                <a:r>
                  <a:rPr lang="en-US" sz="2100" i="1" dirty="0" smtClean="0">
                    <a:solidFill>
                      <a:srgbClr val="263B86"/>
                    </a:solidFill>
                    <a:latin typeface="Calibri"/>
                    <a:cs typeface="Calibri"/>
                  </a:rPr>
                  <a:t>X</a:t>
                </a:r>
                <a:r>
                  <a:rPr lang="en-US" sz="2100" dirty="0" smtClean="0">
                    <a:solidFill>
                      <a:srgbClr val="263B86"/>
                    </a:solidFill>
                    <a:latin typeface="Calibri"/>
                    <a:cs typeface="Calibri"/>
                  </a:rPr>
                  <a:t> is contained in this interval with </a:t>
                </a:r>
                <a:r>
                  <a:rPr lang="en-US" sz="2100" i="1" dirty="0" smtClean="0">
                    <a:solidFill>
                      <a:srgbClr val="263B86"/>
                    </a:solidFill>
                    <a:latin typeface="Calibri"/>
                    <a:cs typeface="Calibri"/>
                  </a:rPr>
                  <a:t>n</a:t>
                </a:r>
                <a:r>
                  <a:rPr lang="en-US" sz="2100" dirty="0" smtClean="0">
                    <a:solidFill>
                      <a:srgbClr val="263B86"/>
                    </a:solidFill>
                    <a:latin typeface="Calibri"/>
                    <a:cs typeface="Calibri"/>
                  </a:rPr>
                  <a:t> percent probability.</a:t>
                </a: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For linear regression, the 95% confidence interval for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e>
                    </m:acc>
                  </m:oMath>
                </a14:m>
                <a:r>
                  <a:rPr lang="en-US" sz="2100" dirty="0">
                    <a:solidFill>
                      <a:srgbClr val="263B86"/>
                    </a:solidFill>
                    <a:latin typeface="Calibri"/>
                    <a:cs typeface="Calibri"/>
                  </a:rPr>
                  <a:t>,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e>
                    </m:acc>
                  </m:oMath>
                </a14:m>
                <a:r>
                  <a:rPr lang="en-US" sz="2100" dirty="0" smtClean="0">
                    <a:solidFill>
                      <a:srgbClr val="263B86"/>
                    </a:solidFill>
                    <a:latin typeface="Calibri"/>
                    <a:cs typeface="Calibri"/>
                  </a:rPr>
                  <a:t> can be approximated using their standard errors:</a:t>
                </a: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𝑘</m:t>
                              </m:r>
                            </m:sub>
                          </m:sSub>
                        </m:e>
                      </m:acc>
                      <m:r>
                        <a:rPr lang="en-US" sz="2100" b="0" i="1" smtClean="0">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cs typeface="Calibri"/>
                                </a:rPr>
                                <m:t>𝑘</m:t>
                              </m:r>
                            </m:sub>
                          </m:sSub>
                        </m:e>
                      </m:acc>
                      <m:r>
                        <a:rPr lang="en-US" sz="2100" i="1" smtClean="0">
                          <a:solidFill>
                            <a:srgbClr val="263B86"/>
                          </a:solidFill>
                          <a:latin typeface="Cambria Math" charset="0"/>
                          <a:ea typeface="Cambria Math" charset="0"/>
                          <a:cs typeface="Cambria Math" charset="0"/>
                        </a:rPr>
                        <m:t>±</m:t>
                      </m:r>
                      <m:r>
                        <a:rPr lang="en-US" sz="2100" b="0" i="1" smtClean="0">
                          <a:solidFill>
                            <a:srgbClr val="263B86"/>
                          </a:solidFill>
                          <a:latin typeface="Cambria Math" charset="0"/>
                          <a:ea typeface="Cambria Math" charset="0"/>
                          <a:cs typeface="Cambria Math" charset="0"/>
                        </a:rPr>
                        <m:t>2</m:t>
                      </m:r>
                      <m:r>
                        <a:rPr lang="en-US" sz="2100" b="0" i="1" smtClean="0">
                          <a:solidFill>
                            <a:srgbClr val="263B86"/>
                          </a:solidFill>
                          <a:latin typeface="Cambria Math" charset="0"/>
                          <a:ea typeface="Cambria Math" charset="0"/>
                          <a:cs typeface="Cambria Math" charset="0"/>
                        </a:rPr>
                        <m:t>𝑆𝐸</m:t>
                      </m:r>
                      <m:d>
                        <m:dPr>
                          <m:ctrlPr>
                            <a:rPr lang="mr-IN" sz="2100" b="0" i="1" smtClean="0">
                              <a:solidFill>
                                <a:srgbClr val="263B86"/>
                              </a:solidFill>
                              <a:latin typeface="Cambria Math" charset="0"/>
                              <a:ea typeface="Cambria Math" charset="0"/>
                              <a:cs typeface="Cambria Math" charset="0"/>
                            </a:rPr>
                          </m:ctrlPr>
                        </m:dPr>
                        <m:e>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cs typeface="Calibri"/>
                                    </a:rPr>
                                    <m:t>𝑘</m:t>
                                  </m:r>
                                </m:sub>
                              </m:sSub>
                            </m:e>
                          </m:acc>
                        </m:e>
                      </m:d>
                    </m:oMath>
                  </m:oMathPara>
                </a14:m>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for k = 0,1. </a:t>
                </a:r>
              </a:p>
              <a:p>
                <a:pPr marL="0" indent="0">
                  <a:buNone/>
                </a:pPr>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spTree>
    <p:extLst>
      <p:ext uri="{BB962C8B-B14F-4D97-AF65-F5344CB8AC3E}">
        <p14:creationId xmlns:p14="http://schemas.microsoft.com/office/powerpoint/2010/main" val="214722544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18</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Residual analysis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In estimating the variance of 𝜖, we assumed that:</a:t>
                </a:r>
              </a:p>
              <a:p>
                <a:endParaRPr lang="en-US" sz="2100" dirty="0" smtClean="0">
                  <a:solidFill>
                    <a:srgbClr val="263B86"/>
                  </a:solidFill>
                  <a:latin typeface="Calibri"/>
                  <a:cs typeface="Calibri"/>
                </a:endParaRPr>
              </a:p>
              <a:p>
                <a:r>
                  <a:rPr lang="en-US" sz="2100" dirty="0" smtClean="0">
                    <a:solidFill>
                      <a:srgbClr val="263B86"/>
                    </a:solidFill>
                    <a:latin typeface="Calibri"/>
                    <a:cs typeface="Calibri"/>
                  </a:rPr>
                  <a:t>the residuals </a:t>
                </a:r>
                <a14:m>
                  <m:oMath xmlns:m="http://schemas.openxmlformats.org/officeDocument/2006/math">
                    <m:sSub>
                      <m:sSubPr>
                        <m:ctrlPr>
                          <a:rPr lang="en-US" sz="2000" i="1">
                            <a:solidFill>
                              <a:srgbClr val="263B86"/>
                            </a:solidFill>
                            <a:latin typeface="Cambria Math" charset="0"/>
                            <a:cs typeface="Calibri"/>
                          </a:rPr>
                        </m:ctrlPr>
                      </m:sSubPr>
                      <m:e>
                        <m:r>
                          <a:rPr lang="en-US" sz="2000" i="1">
                            <a:solidFill>
                              <a:srgbClr val="263B86"/>
                            </a:solidFill>
                            <a:latin typeface="Cambria Math" charset="0"/>
                            <a:ea typeface="Cambria Math" charset="0"/>
                            <a:cs typeface="Cambria Math" charset="0"/>
                          </a:rPr>
                          <m:t>𝜖</m:t>
                        </m:r>
                      </m:e>
                      <m:sub>
                        <m:r>
                          <a:rPr lang="en-US" sz="2000" i="1">
                            <a:solidFill>
                              <a:srgbClr val="263B86"/>
                            </a:solidFill>
                            <a:latin typeface="Cambria Math" charset="0"/>
                            <a:ea typeface="Cambria Math" charset="0"/>
                            <a:cs typeface="Cambria Math" charset="0"/>
                          </a:rPr>
                          <m:t>𝑖</m:t>
                        </m:r>
                      </m:sub>
                    </m:sSub>
                    <m:r>
                      <a:rPr lang="en-US" sz="2000" i="1">
                        <a:solidFill>
                          <a:srgbClr val="263B86"/>
                        </a:solidFill>
                        <a:latin typeface="Cambria Math" charset="0"/>
                        <a:cs typeface="Calibri"/>
                      </a:rPr>
                      <m:t>=</m:t>
                    </m:r>
                    <m:sSub>
                      <m:sSubPr>
                        <m:ctrlPr>
                          <a:rPr lang="en-US" sz="2000" i="1">
                            <a:solidFill>
                              <a:srgbClr val="263B86"/>
                            </a:solidFill>
                            <a:latin typeface="Cambria Math" charset="0"/>
                            <a:cs typeface="Calibri"/>
                          </a:rPr>
                        </m:ctrlPr>
                      </m:sSubPr>
                      <m:e>
                        <m:r>
                          <a:rPr lang="en-US" sz="2000" i="1">
                            <a:solidFill>
                              <a:srgbClr val="263B86"/>
                            </a:solidFill>
                            <a:latin typeface="Cambria Math" charset="0"/>
                            <a:cs typeface="Calibri"/>
                          </a:rPr>
                          <m:t>𝑦</m:t>
                        </m:r>
                      </m:e>
                      <m:sub>
                        <m:r>
                          <a:rPr lang="en-US" sz="2000" i="1">
                            <a:solidFill>
                              <a:srgbClr val="263B86"/>
                            </a:solidFill>
                            <a:latin typeface="Cambria Math" charset="0"/>
                            <a:cs typeface="Calibri"/>
                          </a:rPr>
                          <m:t>𝑖</m:t>
                        </m:r>
                      </m:sub>
                    </m:sSub>
                    <m:r>
                      <a:rPr lang="en-US" sz="2000" i="1">
                        <a:solidFill>
                          <a:srgbClr val="263B86"/>
                        </a:solidFill>
                        <a:latin typeface="Cambria Math" charset="0"/>
                        <a:cs typeface="Calibri"/>
                      </a:rPr>
                      <m:t>−</m:t>
                    </m:r>
                    <m:acc>
                      <m:accPr>
                        <m:chr m:val="̂"/>
                        <m:ctrlPr>
                          <a:rPr lang="en-US" sz="2000" i="1">
                            <a:solidFill>
                              <a:srgbClr val="263B86"/>
                            </a:solidFill>
                            <a:latin typeface="Cambria Math" charset="0"/>
                            <a:cs typeface="Calibri"/>
                          </a:rPr>
                        </m:ctrlPr>
                      </m:accPr>
                      <m:e>
                        <m:sSub>
                          <m:sSubPr>
                            <m:ctrlPr>
                              <a:rPr lang="en-US" sz="2000" i="1">
                                <a:solidFill>
                                  <a:srgbClr val="263B86"/>
                                </a:solidFill>
                                <a:latin typeface="Cambria Math" charset="0"/>
                                <a:cs typeface="Calibri"/>
                              </a:rPr>
                            </m:ctrlPr>
                          </m:sSubPr>
                          <m:e>
                            <m:r>
                              <a:rPr lang="en-US" sz="2000" i="1">
                                <a:solidFill>
                                  <a:srgbClr val="263B86"/>
                                </a:solidFill>
                                <a:latin typeface="Cambria Math" charset="0"/>
                                <a:cs typeface="Calibri"/>
                              </a:rPr>
                              <m:t>𝑦</m:t>
                            </m:r>
                          </m:e>
                          <m:sub>
                            <m:r>
                              <a:rPr lang="en-US" sz="2000" i="1">
                                <a:solidFill>
                                  <a:srgbClr val="263B86"/>
                                </a:solidFill>
                                <a:latin typeface="Cambria Math" charset="0"/>
                                <a:cs typeface="Calibri"/>
                              </a:rPr>
                              <m:t>𝑖</m:t>
                            </m:r>
                          </m:sub>
                        </m:sSub>
                      </m:e>
                    </m:acc>
                  </m:oMath>
                </a14:m>
                <a:r>
                  <a:rPr lang="en-US" sz="2100" dirty="0" smtClean="0">
                    <a:solidFill>
                      <a:srgbClr val="263B86"/>
                    </a:solidFill>
                    <a:latin typeface="Calibri"/>
                    <a:cs typeface="Calibri"/>
                  </a:rPr>
                  <a:t> were uncorrelated</a:t>
                </a:r>
              </a:p>
              <a:p>
                <a:r>
                  <a:rPr lang="en-US" sz="2100" dirty="0" smtClean="0">
                    <a:solidFill>
                      <a:srgbClr val="263B86"/>
                    </a:solidFill>
                    <a:latin typeface="Calibri"/>
                    <a:cs typeface="Calibri"/>
                  </a:rPr>
                  <a:t>normally distributed with zero mean and fixed variance.</a:t>
                </a: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These assumptions need to be verified using the data. In residual analysis, we typically create two types of plots:</a:t>
                </a:r>
              </a:p>
              <a:p>
                <a:pPr marL="0" indent="0">
                  <a:buNone/>
                </a:pPr>
                <a:endParaRPr lang="en-US" sz="2100" dirty="0" smtClean="0">
                  <a:solidFill>
                    <a:srgbClr val="263B86"/>
                  </a:solidFill>
                  <a:latin typeface="Calibri"/>
                  <a:cs typeface="Calibri"/>
                </a:endParaRPr>
              </a:p>
              <a:p>
                <a:r>
                  <a:rPr lang="en-US" sz="2100" dirty="0" smtClean="0">
                    <a:solidFill>
                      <a:srgbClr val="263B86"/>
                    </a:solidFill>
                    <a:latin typeface="Calibri"/>
                    <a:cs typeface="Calibri"/>
                  </a:rPr>
                  <a:t>a plot of </a:t>
                </a:r>
                <a14:m>
                  <m:oMath xmlns:m="http://schemas.openxmlformats.org/officeDocument/2006/math">
                    <m:sSub>
                      <m:sSubPr>
                        <m:ctrlPr>
                          <a:rPr lang="en-US" sz="2100" i="1" dirty="0" smtClean="0">
                            <a:solidFill>
                              <a:srgbClr val="263B86"/>
                            </a:solidFill>
                            <a:latin typeface="Cambria Math" charset="0"/>
                            <a:ea typeface="Cambria Math" charset="0"/>
                            <a:cs typeface="Cambria Math" charset="0"/>
                          </a:rPr>
                        </m:ctrlPr>
                      </m:sSubPr>
                      <m:e>
                        <m:r>
                          <a:rPr lang="en-US" sz="2100" i="1" dirty="0">
                            <a:solidFill>
                              <a:srgbClr val="263B86"/>
                            </a:solidFill>
                            <a:latin typeface="Cambria Math" charset="0"/>
                            <a:ea typeface="Cambria Math" charset="0"/>
                            <a:cs typeface="Cambria Math" charset="0"/>
                          </a:rPr>
                          <m:t>𝜖</m:t>
                        </m:r>
                      </m:e>
                      <m:sub>
                        <m:r>
                          <a:rPr lang="en-US" sz="2100" b="0" i="1" dirty="0" smtClean="0">
                            <a:solidFill>
                              <a:srgbClr val="263B86"/>
                            </a:solidFill>
                            <a:latin typeface="Cambria Math" charset="0"/>
                            <a:ea typeface="Cambria Math" charset="0"/>
                            <a:cs typeface="Cambria Math" charset="0"/>
                          </a:rPr>
                          <m:t>𝑖</m:t>
                        </m:r>
                      </m:sub>
                    </m:sSub>
                  </m:oMath>
                </a14:m>
                <a:r>
                  <a:rPr lang="en-US" sz="2100" baseline="-25000" dirty="0" smtClean="0">
                    <a:solidFill>
                      <a:srgbClr val="263B86"/>
                    </a:solidFill>
                    <a:latin typeface="Calibri"/>
                    <a:cs typeface="Calibri"/>
                  </a:rPr>
                  <a:t> </a:t>
                </a:r>
                <a:r>
                  <a:rPr lang="en-US" sz="2100" dirty="0" smtClean="0">
                    <a:solidFill>
                      <a:srgbClr val="263B86"/>
                    </a:solidFill>
                    <a:latin typeface="Calibri"/>
                    <a:cs typeface="Calibri"/>
                  </a:rPr>
                  <a:t>vs. </a:t>
                </a:r>
                <a14:m>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sub>
                    </m:sSub>
                  </m:oMath>
                </a14:m>
                <a:r>
                  <a:rPr lang="en-US" sz="2100" i="1" dirty="0" smtClean="0">
                    <a:solidFill>
                      <a:srgbClr val="263B86"/>
                    </a:solidFill>
                    <a:latin typeface="Calibri"/>
                    <a:cs typeface="Calibri"/>
                  </a:rPr>
                  <a:t> </a:t>
                </a:r>
                <a:r>
                  <a:rPr lang="en-US" sz="2100" dirty="0" smtClean="0">
                    <a:solidFill>
                      <a:srgbClr val="263B86"/>
                    </a:solidFill>
                    <a:latin typeface="Calibri"/>
                    <a:cs typeface="Calibri"/>
                  </a:rPr>
                  <a:t>- this allows us to compare the distribution of noise at different values of </a:t>
                </a:r>
                <a14:m>
                  <m:oMath xmlns:m="http://schemas.openxmlformats.org/officeDocument/2006/math">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𝑥</m:t>
                        </m:r>
                      </m:e>
                      <m:sub>
                        <m:r>
                          <a:rPr lang="en-US" sz="2100" i="1">
                            <a:solidFill>
                              <a:srgbClr val="263B86"/>
                            </a:solidFill>
                            <a:latin typeface="Cambria Math" charset="0"/>
                            <a:cs typeface="Calibri"/>
                          </a:rPr>
                          <m:t>𝑖</m:t>
                        </m:r>
                      </m:sub>
                    </m:sSub>
                  </m:oMath>
                </a14:m>
                <a:endParaRPr lang="en-US" sz="2100" dirty="0" smtClean="0">
                  <a:solidFill>
                    <a:srgbClr val="263B86"/>
                  </a:solidFill>
                  <a:latin typeface="Calibri"/>
                  <a:cs typeface="Calibri"/>
                </a:endParaRPr>
              </a:p>
              <a:p>
                <a:r>
                  <a:rPr lang="en-US" sz="2100" dirty="0" smtClean="0">
                    <a:solidFill>
                      <a:srgbClr val="263B86"/>
                    </a:solidFill>
                    <a:latin typeface="Calibri"/>
                    <a:cs typeface="Calibri"/>
                  </a:rPr>
                  <a:t>a histogram of </a:t>
                </a:r>
                <a14:m>
                  <m:oMath xmlns:m="http://schemas.openxmlformats.org/officeDocument/2006/math">
                    <m:sSub>
                      <m:sSubPr>
                        <m:ctrlPr>
                          <a:rPr lang="en-US" sz="2100" i="1" dirty="0">
                            <a:solidFill>
                              <a:srgbClr val="263B86"/>
                            </a:solidFill>
                            <a:latin typeface="Cambria Math" charset="0"/>
                            <a:ea typeface="Cambria Math" charset="0"/>
                            <a:cs typeface="Cambria Math" charset="0"/>
                          </a:rPr>
                        </m:ctrlPr>
                      </m:sSubPr>
                      <m:e>
                        <m:r>
                          <a:rPr lang="en-US" sz="2100" i="1" dirty="0">
                            <a:solidFill>
                              <a:srgbClr val="263B86"/>
                            </a:solidFill>
                            <a:latin typeface="Cambria Math" charset="0"/>
                            <a:ea typeface="Cambria Math" charset="0"/>
                            <a:cs typeface="Cambria Math" charset="0"/>
                          </a:rPr>
                          <m:t>𝜖</m:t>
                        </m:r>
                      </m:e>
                      <m:sub>
                        <m:r>
                          <a:rPr lang="en-US" sz="2100" i="1" dirty="0">
                            <a:solidFill>
                              <a:srgbClr val="263B86"/>
                            </a:solidFill>
                            <a:latin typeface="Cambria Math" charset="0"/>
                            <a:ea typeface="Cambria Math" charset="0"/>
                            <a:cs typeface="Cambria Math" charset="0"/>
                          </a:rPr>
                          <m:t>𝑖</m:t>
                        </m:r>
                      </m:sub>
                    </m:sSub>
                  </m:oMath>
                </a14:m>
                <a:r>
                  <a:rPr lang="en-US" sz="2100" dirty="0" smtClean="0">
                    <a:solidFill>
                      <a:srgbClr val="263B86"/>
                    </a:solidFill>
                    <a:latin typeface="Calibri"/>
                    <a:cs typeface="Calibri"/>
                  </a:rPr>
                  <a:t> - this allows us to explore the distribution of the noise independent of </a:t>
                </a:r>
                <a14:m>
                  <m:oMath xmlns:m="http://schemas.openxmlformats.org/officeDocument/2006/math">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𝑥</m:t>
                        </m:r>
                      </m:e>
                      <m:sub>
                        <m:r>
                          <a:rPr lang="en-US" sz="2100" i="1">
                            <a:solidFill>
                              <a:srgbClr val="263B86"/>
                            </a:solidFill>
                            <a:latin typeface="Cambria Math" charset="0"/>
                            <a:cs typeface="Calibri"/>
                          </a:rPr>
                          <m:t>𝑖</m:t>
                        </m:r>
                      </m:sub>
                    </m:sSub>
                  </m:oMath>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1091"/>
                </a:stretch>
              </a:blipFill>
            </p:spPr>
            <p:txBody>
              <a:bodyPr/>
              <a:lstStyle/>
              <a:p>
                <a:r>
                  <a:rPr lang="en-US">
                    <a:noFill/>
                  </a:rPr>
                  <a:t> </a:t>
                </a:r>
              </a:p>
            </p:txBody>
          </p:sp>
        </mc:Fallback>
      </mc:AlternateContent>
    </p:spTree>
    <p:extLst>
      <p:ext uri="{BB962C8B-B14F-4D97-AF65-F5344CB8AC3E}">
        <p14:creationId xmlns:p14="http://schemas.microsoft.com/office/powerpoint/2010/main" val="118214147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19</a:t>
            </a:fld>
            <a:endParaRPr lang="en-US" sz="900">
              <a:solidFill>
                <a:srgbClr val="1D2C64"/>
              </a:solidFill>
              <a:latin typeface="Times" pitchFamily="-110" charset="0"/>
            </a:endParaRPr>
          </a:p>
        </p:txBody>
      </p:sp>
      <mc:AlternateContent xmlns:mc="http://schemas.openxmlformats.org/markup-compatibility/2006" xmlns:a14="http://schemas.microsoft.com/office/drawing/2010/main">
        <mc:Choice Requires="a14">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Model fitness: </a:t>
                </a:r>
                <a14:m>
                  <m:oMath xmlns:m="http://schemas.openxmlformats.org/officeDocument/2006/math">
                    <m:sSup>
                      <m:sSupPr>
                        <m:ctrlPr>
                          <a:rPr lang="en-US" i="1">
                            <a:solidFill>
                              <a:srgbClr val="263B86"/>
                            </a:solidFill>
                            <a:latin typeface="Cambria Math" charset="0"/>
                            <a:cs typeface="Calibri"/>
                          </a:rPr>
                        </m:ctrlPr>
                      </m:sSupPr>
                      <m:e>
                        <m:r>
                          <a:rPr lang="en-US" i="1">
                            <a:solidFill>
                              <a:srgbClr val="263B86"/>
                            </a:solidFill>
                            <a:latin typeface="Cambria Math" charset="0"/>
                            <a:cs typeface="Calibri"/>
                          </a:rPr>
                          <m:t>𝑅</m:t>
                        </m:r>
                      </m:e>
                      <m:sup>
                        <m:r>
                          <a:rPr lang="en-US" i="1">
                            <a:solidFill>
                              <a:srgbClr val="263B86"/>
                            </a:solidFill>
                            <a:latin typeface="Cambria Math" charset="0"/>
                            <a:cs typeface="Calibri"/>
                          </a:rPr>
                          <m:t>2</m:t>
                        </m:r>
                      </m:sup>
                    </m:sSup>
                  </m:oMath>
                </a14:m>
                <a:endParaRPr lang="en-US" dirty="0" smtClean="0">
                  <a:latin typeface="Calibri"/>
                  <a:cs typeface="Calibri"/>
                </a:endParaRPr>
              </a:p>
            </p:txBody>
          </p:sp>
        </mc:Choice>
        <mc:Fallback xmlns="">
          <p:sp>
            <p:nvSpPr>
              <p:cNvPr id="7171" name="Rectangle 2"/>
              <p:cNvSpPr>
                <a:spLocks noGrp="1" noRot="1" noChangeAspect="1" noMove="1" noResize="1" noEditPoints="1" noAdjustHandles="1" noChangeArrowheads="1" noChangeShapeType="1" noTextEdit="1"/>
              </p:cNvSpPr>
              <p:nvPr>
                <p:ph type="title" idx="4294967295"/>
              </p:nvPr>
            </p:nvSpPr>
            <p:spPr>
              <a:xfrm>
                <a:off x="835025" y="174625"/>
                <a:ext cx="8308975" cy="676275"/>
              </a:xfrm>
              <a:blipFill rotWithShape="0">
                <a:blip r:embed="rId3"/>
                <a:stretch>
                  <a:fillRect l="-2274" t="-8108"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lnSpcReduction="10000"/>
              </a:bodyPr>
              <a:lstStyle/>
              <a:p>
                <a:pPr marL="0" indent="0">
                  <a:buNone/>
                </a:pPr>
                <a:r>
                  <a:rPr lang="en-US" sz="2100" dirty="0" smtClean="0">
                    <a:solidFill>
                      <a:srgbClr val="263B86"/>
                    </a:solidFill>
                    <a:latin typeface="Calibri"/>
                    <a:cs typeface="Calibri"/>
                  </a:rPr>
                  <a:t>While loss functions measure the predictive errors made by a model, we are also interested in the ability of our models to capture interesting features or variations in the data.</a:t>
                </a: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The </a:t>
                </a:r>
                <a:r>
                  <a:rPr lang="en-US" sz="2100" b="1" dirty="0" smtClean="0">
                    <a:solidFill>
                      <a:srgbClr val="263B86"/>
                    </a:solidFill>
                    <a:latin typeface="Calibri"/>
                    <a:cs typeface="Calibri"/>
                  </a:rPr>
                  <a:t>explained variance</a:t>
                </a:r>
                <a:r>
                  <a:rPr lang="en-US" sz="2100" dirty="0" smtClean="0">
                    <a:solidFill>
                      <a:srgbClr val="263B86"/>
                    </a:solidFill>
                    <a:latin typeface="Calibri"/>
                    <a:cs typeface="Calibri"/>
                  </a:rPr>
                  <a:t> or </a:t>
                </a:r>
                <a14:m>
                  <m:oMath xmlns:m="http://schemas.openxmlformats.org/officeDocument/2006/math">
                    <m:sSup>
                      <m:sSupPr>
                        <m:ctrlPr>
                          <a:rPr lang="en-US" sz="2100" i="1" smtClean="0">
                            <a:solidFill>
                              <a:srgbClr val="263B86"/>
                            </a:solidFill>
                            <a:latin typeface="Cambria Math" charset="0"/>
                            <a:cs typeface="Calibri"/>
                          </a:rPr>
                        </m:ctrlPr>
                      </m:sSupPr>
                      <m:e>
                        <m:r>
                          <a:rPr lang="en-US" sz="2100" b="0" i="1" smtClean="0">
                            <a:solidFill>
                              <a:srgbClr val="263B86"/>
                            </a:solidFill>
                            <a:latin typeface="Cambria Math" charset="0"/>
                            <a:cs typeface="Calibri"/>
                          </a:rPr>
                          <m:t>𝑅</m:t>
                        </m:r>
                      </m:e>
                      <m:sup>
                        <m:r>
                          <a:rPr lang="en-US" sz="2100" b="0" i="1" smtClean="0">
                            <a:solidFill>
                              <a:srgbClr val="263B86"/>
                            </a:solidFill>
                            <a:latin typeface="Cambria Math" charset="0"/>
                            <a:cs typeface="Calibri"/>
                          </a:rPr>
                          <m:t>2</m:t>
                        </m:r>
                      </m:sup>
                    </m:sSup>
                  </m:oMath>
                </a14:m>
                <a:r>
                  <a:rPr lang="en-US" sz="2100" dirty="0" smtClean="0">
                    <a:solidFill>
                      <a:srgbClr val="263B86"/>
                    </a:solidFill>
                    <a:latin typeface="Calibri"/>
                    <a:cs typeface="Calibri"/>
                  </a:rPr>
                  <a:t> is the ratio of the variation of the model and the variation in the data. The explained variance of a regression line is given by: </a:t>
                </a: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p>
                        <m:sSupPr>
                          <m:ctrlPr>
                            <a:rPr lang="en-US" sz="2100" i="1" smtClean="0">
                              <a:solidFill>
                                <a:srgbClr val="263B86"/>
                              </a:solidFill>
                              <a:latin typeface="Cambria Math" charset="0"/>
                              <a:cs typeface="Calibri"/>
                            </a:rPr>
                          </m:ctrlPr>
                        </m:sSupPr>
                        <m:e>
                          <m:r>
                            <a:rPr lang="en-US" sz="2100" b="0" i="1" smtClean="0">
                              <a:solidFill>
                                <a:srgbClr val="263B86"/>
                              </a:solidFill>
                              <a:latin typeface="Cambria Math" charset="0"/>
                              <a:cs typeface="Calibri"/>
                            </a:rPr>
                            <m:t>𝑅</m:t>
                          </m:r>
                        </m:e>
                        <m:sup>
                          <m:r>
                            <a:rPr lang="en-US" sz="2100" b="0" i="1" smtClean="0">
                              <a:solidFill>
                                <a:srgbClr val="263B86"/>
                              </a:solidFill>
                              <a:latin typeface="Cambria Math" charset="0"/>
                              <a:cs typeface="Calibri"/>
                            </a:rPr>
                            <m:t>2</m:t>
                          </m:r>
                        </m:sup>
                      </m:sSup>
                      <m:r>
                        <a:rPr lang="en-US" sz="2100" b="0" i="1" smtClean="0">
                          <a:solidFill>
                            <a:srgbClr val="263B86"/>
                          </a:solidFill>
                          <a:latin typeface="Cambria Math" charset="0"/>
                          <a:cs typeface="Calibri"/>
                        </a:rPr>
                        <m:t>=1−</m:t>
                      </m:r>
                      <m:f>
                        <m:fPr>
                          <m:ctrlPr>
                            <a:rPr lang="mr-IN" sz="2100" b="0" i="1" smtClean="0">
                              <a:solidFill>
                                <a:srgbClr val="263B86"/>
                              </a:solidFill>
                              <a:latin typeface="Cambria Math" charset="0"/>
                              <a:cs typeface="Calibri"/>
                            </a:rPr>
                          </m:ctrlPr>
                        </m:fPr>
                        <m:num>
                          <m:nary>
                            <m:naryPr>
                              <m:chr m:val="∑"/>
                              <m:limLoc m:val="subSup"/>
                              <m:ctrlPr>
                                <a:rPr lang="is-IS" sz="2100" b="0" i="1" smtClean="0">
                                  <a:solidFill>
                                    <a:srgbClr val="263B86"/>
                                  </a:solidFill>
                                  <a:latin typeface="Cambria Math" charset="0"/>
                                  <a:cs typeface="Calibri"/>
                                </a:rPr>
                              </m:ctrlPr>
                            </m:naryPr>
                            <m:sub>
                              <m:r>
                                <m:rPr>
                                  <m:brk m:alnAt="25"/>
                                </m:rP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𝑛</m:t>
                              </m:r>
                            </m:sup>
                            <m:e>
                              <m:sSup>
                                <m:sSupPr>
                                  <m:ctrlPr>
                                    <a:rPr lang="is-IS" sz="2100" b="0" i="1" smtClean="0">
                                      <a:solidFill>
                                        <a:srgbClr val="263B86"/>
                                      </a:solidFill>
                                      <a:latin typeface="Cambria Math" charset="0"/>
                                      <a:cs typeface="Calibri"/>
                                    </a:rPr>
                                  </m:ctrlPr>
                                </m:sSupPr>
                                <m:e>
                                  <m:d>
                                    <m:dPr>
                                      <m:begChr m:val="|"/>
                                      <m:endChr m:val="|"/>
                                      <m:ctrlPr>
                                        <a:rPr lang="hr-HR"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e>
                                  </m:d>
                                </m:e>
                                <m:sup>
                                  <m:r>
                                    <a:rPr lang="en-US" sz="2100" b="0" i="1" smtClean="0">
                                      <a:solidFill>
                                        <a:srgbClr val="263B86"/>
                                      </a:solidFill>
                                      <a:latin typeface="Cambria Math" charset="0"/>
                                      <a:cs typeface="Calibri"/>
                                    </a:rPr>
                                    <m:t>2</m:t>
                                  </m:r>
                                </m:sup>
                              </m:sSup>
                            </m:e>
                          </m:nary>
                        </m:num>
                        <m:den>
                          <m:nary>
                            <m:naryPr>
                              <m:chr m:val="∑"/>
                              <m:limLoc m:val="subSup"/>
                              <m:ctrlPr>
                                <a:rPr lang="is-IS" sz="2100" b="0" i="1" smtClean="0">
                                  <a:solidFill>
                                    <a:srgbClr val="263B86"/>
                                  </a:solidFill>
                                  <a:latin typeface="Cambria Math" charset="0"/>
                                  <a:cs typeface="Calibri"/>
                                </a:rPr>
                              </m:ctrlPr>
                            </m:naryPr>
                            <m:sub>
                              <m:r>
                                <m:rPr>
                                  <m:brk m:alnAt="25"/>
                                </m:rP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𝑛</m:t>
                              </m:r>
                            </m:sup>
                            <m:e>
                              <m:sSup>
                                <m:sSupPr>
                                  <m:ctrlPr>
                                    <a:rPr lang="is-IS" sz="2100" b="0" i="1" smtClean="0">
                                      <a:solidFill>
                                        <a:srgbClr val="263B86"/>
                                      </a:solidFill>
                                      <a:latin typeface="Cambria Math" charset="0"/>
                                      <a:cs typeface="Calibri"/>
                                    </a:rPr>
                                  </m:ctrlPr>
                                </m:sSupPr>
                                <m:e>
                                  <m:d>
                                    <m:dPr>
                                      <m:begChr m:val="|"/>
                                      <m:endChr m:val="|"/>
                                      <m:ctrlPr>
                                        <a:rPr lang="hr-HR" sz="2100" b="0" i="1" smtClean="0">
                                          <a:solidFill>
                                            <a:srgbClr val="263B86"/>
                                          </a:solidFill>
                                          <a:latin typeface="Cambria Math" charset="0"/>
                                          <a:cs typeface="Calibri"/>
                                        </a:rPr>
                                      </m:ctrlPr>
                                    </m:dPr>
                                    <m:e>
                                      <m:acc>
                                        <m:accPr>
                                          <m:chr m:val="̂"/>
                                          <m:ctrlPr>
                                            <a:rPr lang="hr-HR"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e>
                                  </m:d>
                                </m:e>
                                <m:sup>
                                  <m:r>
                                    <a:rPr lang="en-US" sz="2100" b="0" i="1" smtClean="0">
                                      <a:solidFill>
                                        <a:srgbClr val="263B86"/>
                                      </a:solidFill>
                                      <a:latin typeface="Cambria Math" charset="0"/>
                                      <a:cs typeface="Calibri"/>
                                    </a:rPr>
                                    <m:t>2</m:t>
                                  </m:r>
                                </m:sup>
                              </m:sSup>
                            </m:e>
                          </m:nary>
                        </m:den>
                      </m:f>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For a regression line, this gives:</a:t>
                </a: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0</m:t>
                      </m:r>
                      <m:r>
                        <a:rPr lang="en-US" sz="2100" b="0" i="1" smtClean="0">
                          <a:solidFill>
                            <a:srgbClr val="263B86"/>
                          </a:solidFill>
                          <a:latin typeface="Cambria Math" charset="0"/>
                          <a:ea typeface="Cambria Math" charset="0"/>
                          <a:cs typeface="Cambria Math" charset="0"/>
                        </a:rPr>
                        <m:t>≤</m:t>
                      </m:r>
                      <m:sSup>
                        <m:sSupPr>
                          <m:ctrlPr>
                            <a:rPr lang="en-US" sz="2100" b="0" i="1" smtClean="0">
                              <a:solidFill>
                                <a:srgbClr val="263B86"/>
                              </a:solidFill>
                              <a:latin typeface="Cambria Math" charset="0"/>
                              <a:ea typeface="Cambria Math" charset="0"/>
                              <a:cs typeface="Cambria Math" charset="0"/>
                            </a:rPr>
                          </m:ctrlPr>
                        </m:sSupPr>
                        <m:e>
                          <m:r>
                            <a:rPr lang="en-US" sz="2100" b="0" i="1" smtClean="0">
                              <a:solidFill>
                                <a:srgbClr val="263B86"/>
                              </a:solidFill>
                              <a:latin typeface="Cambria Math" charset="0"/>
                              <a:ea typeface="Cambria Math" charset="0"/>
                              <a:cs typeface="Cambria Math" charset="0"/>
                            </a:rPr>
                            <m:t>𝑅</m:t>
                          </m:r>
                        </m:e>
                        <m:sup>
                          <m:r>
                            <a:rPr lang="en-US" sz="2100" b="0" i="1" smtClean="0">
                              <a:solidFill>
                                <a:srgbClr val="263B86"/>
                              </a:solidFill>
                              <a:latin typeface="Cambria Math" charset="0"/>
                              <a:ea typeface="Cambria Math" charset="0"/>
                              <a:cs typeface="Cambria Math" charset="0"/>
                            </a:rPr>
                            <m:t>2</m:t>
                          </m:r>
                        </m:sup>
                      </m:sSup>
                      <m:r>
                        <a:rPr lang="en-US" sz="2100" b="0" i="1" smtClean="0">
                          <a:solidFill>
                            <a:srgbClr val="263B86"/>
                          </a:solidFill>
                          <a:latin typeface="Cambria Math" charset="0"/>
                          <a:ea typeface="Cambria Math" charset="0"/>
                          <a:cs typeface="Cambria Math" charset="0"/>
                        </a:rPr>
                        <m:t>≤1</m:t>
                      </m:r>
                    </m:oMath>
                  </m:oMathPara>
                </a14:m>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4"/>
                <a:stretch>
                  <a:fillRect l="-960" t="-1455" r="-720"/>
                </a:stretch>
              </a:blipFill>
            </p:spPr>
            <p:txBody>
              <a:bodyPr/>
              <a:lstStyle/>
              <a:p>
                <a:r>
                  <a:rPr lang="en-US">
                    <a:noFill/>
                  </a:rPr>
                  <a:t> </a:t>
                </a:r>
              </a:p>
            </p:txBody>
          </p:sp>
        </mc:Fallback>
      </mc:AlternateContent>
    </p:spTree>
    <p:extLst>
      <p:ext uri="{BB962C8B-B14F-4D97-AF65-F5344CB8AC3E}">
        <p14:creationId xmlns:p14="http://schemas.microsoft.com/office/powerpoint/2010/main" val="33381303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Outline</a:t>
            </a:r>
          </a:p>
        </p:txBody>
      </p:sp>
      <p:sp>
        <p:nvSpPr>
          <p:cNvPr id="7172" name="Rectangle 3"/>
          <p:cNvSpPr>
            <a:spLocks noGrp="1"/>
          </p:cNvSpPr>
          <p:nvPr>
            <p:ph type="body" idx="4294967295"/>
          </p:nvPr>
        </p:nvSpPr>
        <p:spPr>
          <a:xfrm>
            <a:off x="838200" y="1295400"/>
            <a:ext cx="7620000" cy="4191000"/>
          </a:xfrm>
        </p:spPr>
        <p:txBody>
          <a:bodyPr>
            <a:normAutofit/>
          </a:bodyPr>
          <a:lstStyle/>
          <a:p>
            <a:r>
              <a:rPr lang="en-US" sz="2100" dirty="0" smtClean="0">
                <a:solidFill>
                  <a:srgbClr val="263B86"/>
                </a:solidFill>
                <a:latin typeface="Calibri"/>
                <a:cs typeface="Calibri"/>
              </a:rPr>
              <a:t>Statistical Modelling</a:t>
            </a:r>
          </a:p>
          <a:p>
            <a:r>
              <a:rPr lang="en-US" sz="2100" dirty="0" smtClean="0">
                <a:solidFill>
                  <a:srgbClr val="263B86"/>
                </a:solidFill>
                <a:latin typeface="Calibri"/>
                <a:cs typeface="Calibri"/>
              </a:rPr>
              <a:t>Error and Loss Functions</a:t>
            </a:r>
          </a:p>
          <a:p>
            <a:r>
              <a:rPr lang="en-US" sz="2100" dirty="0" smtClean="0">
                <a:solidFill>
                  <a:srgbClr val="263B86"/>
                </a:solidFill>
                <a:latin typeface="Calibri"/>
                <a:cs typeface="Calibri"/>
              </a:rPr>
              <a:t>Evaluating Model Performance</a:t>
            </a:r>
          </a:p>
          <a:p>
            <a:r>
              <a:rPr lang="en-US" sz="2100" dirty="0" smtClean="0">
                <a:solidFill>
                  <a:srgbClr val="263B86"/>
                </a:solidFill>
                <a:latin typeface="Calibri"/>
                <a:cs typeface="Calibri"/>
              </a:rPr>
              <a:t>Linear Regression</a:t>
            </a:r>
          </a:p>
          <a:p>
            <a:r>
              <a:rPr lang="en-US" sz="2100" dirty="0" smtClean="0">
                <a:solidFill>
                  <a:srgbClr val="263B86"/>
                </a:solidFill>
                <a:latin typeface="Calibri"/>
                <a:cs typeface="Calibri"/>
              </a:rPr>
              <a:t>Multiple Linear Regression (with interaction terms)</a:t>
            </a:r>
          </a:p>
          <a:p>
            <a:r>
              <a:rPr lang="en-US" sz="2100" dirty="0" smtClean="0">
                <a:solidFill>
                  <a:srgbClr val="263B86"/>
                </a:solidFill>
                <a:latin typeface="Calibri"/>
                <a:cs typeface="Calibri"/>
              </a:rPr>
              <a:t>Polynomial Regression</a:t>
            </a:r>
          </a:p>
          <a:p>
            <a:r>
              <a:rPr lang="en-US" sz="2100" dirty="0" smtClean="0">
                <a:solidFill>
                  <a:srgbClr val="263B86"/>
                </a:solidFill>
                <a:latin typeface="Calibri"/>
                <a:cs typeface="Calibri"/>
              </a:rPr>
              <a:t>Robust Regression</a:t>
            </a:r>
          </a:p>
          <a:p>
            <a:r>
              <a:rPr lang="en-US" sz="2100" dirty="0" smtClean="0">
                <a:solidFill>
                  <a:srgbClr val="263B86"/>
                </a:solidFill>
                <a:latin typeface="Calibri"/>
                <a:cs typeface="Calibri"/>
              </a:rPr>
              <a:t>Model Selection</a:t>
            </a:r>
          </a:p>
          <a:p>
            <a:r>
              <a:rPr lang="en-US" sz="2100" dirty="0" smtClean="0">
                <a:solidFill>
                  <a:srgbClr val="263B86"/>
                </a:solidFill>
                <a:latin typeface="Calibri"/>
                <a:cs typeface="Calibri"/>
              </a:rPr>
              <a:t>Regularization</a:t>
            </a:r>
          </a:p>
          <a:p>
            <a:r>
              <a:rPr lang="en-US" sz="2100" dirty="0" smtClean="0">
                <a:solidFill>
                  <a:srgbClr val="263B86"/>
                </a:solidFill>
                <a:latin typeface="Calibri"/>
                <a:cs typeface="Calibri"/>
              </a:rPr>
              <a:t>Heteroscedastic Errors</a:t>
            </a:r>
          </a:p>
          <a:p>
            <a:pPr marL="0" indent="0">
              <a:buNone/>
            </a:pPr>
            <a:endParaRPr lang="en-US" dirty="0" smtClean="0">
              <a:solidFill>
                <a:srgbClr val="263B86"/>
              </a:solidFill>
              <a:latin typeface="Calibri"/>
              <a:cs typeface="Calibri"/>
            </a:endParaRPr>
          </a:p>
        </p:txBody>
      </p:sp>
    </p:spTree>
    <p:extLst>
      <p:ext uri="{BB962C8B-B14F-4D97-AF65-F5344CB8AC3E}">
        <p14:creationId xmlns:p14="http://schemas.microsoft.com/office/powerpoint/2010/main" val="134177247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20</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Model fitness: information criteria</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257800"/>
              </a:xfrm>
            </p:spPr>
            <p:txBody>
              <a:bodyPr>
                <a:normAutofit/>
              </a:bodyPr>
              <a:lstStyle/>
              <a:p>
                <a:pPr marL="0" indent="0">
                  <a:buNone/>
                </a:pPr>
                <a:r>
                  <a:rPr lang="en-US" sz="2100" b="1" dirty="0" smtClean="0">
                    <a:solidFill>
                      <a:srgbClr val="263B86"/>
                    </a:solidFill>
                    <a:latin typeface="Calibri"/>
                    <a:cs typeface="Calibri"/>
                  </a:rPr>
                  <a:t>Information criteria</a:t>
                </a:r>
                <a:r>
                  <a:rPr lang="en-US" sz="2100" dirty="0" smtClean="0">
                    <a:solidFill>
                      <a:srgbClr val="263B86"/>
                    </a:solidFill>
                    <a:latin typeface="Calibri"/>
                    <a:cs typeface="Calibri"/>
                  </a:rPr>
                  <a:t> are a set of metrics which measure the fit of a model to observations given the number of parameters used in the model.</a:t>
                </a:r>
              </a:p>
              <a:p>
                <a:pPr marL="0" indent="0">
                  <a:buNone/>
                </a:pPr>
                <a:endParaRPr lang="en-US" sz="2100" b="1" dirty="0">
                  <a:solidFill>
                    <a:srgbClr val="263B86"/>
                  </a:solidFill>
                  <a:latin typeface="Calibri"/>
                  <a:cs typeface="Calibri"/>
                </a:endParaRPr>
              </a:p>
              <a:p>
                <a:pPr marL="0" indent="0">
                  <a:buNone/>
                </a:pPr>
                <a:r>
                  <a:rPr lang="en-US" sz="2100" dirty="0" smtClean="0">
                    <a:solidFill>
                      <a:srgbClr val="263B86"/>
                    </a:solidFill>
                    <a:latin typeface="Calibri"/>
                    <a:cs typeface="Calibri"/>
                  </a:rPr>
                  <a:t>Two such criteria are </a:t>
                </a:r>
                <a:r>
                  <a:rPr lang="en-US" sz="2100" b="1" dirty="0" smtClean="0">
                    <a:solidFill>
                      <a:srgbClr val="263B86"/>
                    </a:solidFill>
                    <a:latin typeface="Calibri"/>
                    <a:cs typeface="Calibri"/>
                  </a:rPr>
                  <a:t>Aiken’s Information Criterion</a:t>
                </a:r>
                <a:r>
                  <a:rPr lang="en-US" sz="2100" dirty="0" smtClean="0">
                    <a:solidFill>
                      <a:srgbClr val="263B86"/>
                    </a:solidFill>
                    <a:latin typeface="Calibri"/>
                    <a:cs typeface="Calibri"/>
                  </a:rPr>
                  <a:t> and </a:t>
                </a:r>
                <a:r>
                  <a:rPr lang="en-US" sz="2100" b="1" dirty="0" smtClean="0">
                    <a:solidFill>
                      <a:srgbClr val="263B86"/>
                    </a:solidFill>
                    <a:latin typeface="Calibri"/>
                    <a:cs typeface="Calibri"/>
                  </a:rPr>
                  <a:t>Bayes Information Criterion</a:t>
                </a:r>
                <a:r>
                  <a:rPr lang="en-US" sz="2100" dirty="0" smtClean="0">
                    <a:solidFill>
                      <a:srgbClr val="263B86"/>
                    </a:solidFill>
                    <a:latin typeface="Calibri"/>
                    <a:cs typeface="Calibri"/>
                  </a:rPr>
                  <a:t>:</a:t>
                </a:r>
                <a:endParaRPr lang="en-US" sz="2100" b="0" i="1" dirty="0" smtClean="0">
                  <a:solidFill>
                    <a:srgbClr val="263B86"/>
                  </a:solidFill>
                  <a:latin typeface="Cambria Math" charset="0"/>
                  <a:cs typeface="Calibri"/>
                </a:endParaRPr>
              </a:p>
              <a:p>
                <a:pPr marL="0" indent="0">
                  <a:buNone/>
                </a:pPr>
                <a:endParaRPr lang="en-US" sz="2100" b="0" i="1" dirty="0" smtClean="0">
                  <a:solidFill>
                    <a:srgbClr val="263B86"/>
                  </a:solidFill>
                  <a:latin typeface="Cambria Math" charset="0"/>
                  <a:cs typeface="Calibri"/>
                </a:endParaRPr>
              </a:p>
              <a:p>
                <a:pPr marL="0" indent="0">
                  <a:buNone/>
                </a:pPr>
                <a:endParaRPr lang="en-US" sz="2100" b="0" i="1" dirty="0" smtClean="0">
                  <a:solidFill>
                    <a:srgbClr val="263B86"/>
                  </a:solidFill>
                  <a:latin typeface="Cambria Math" charset="0"/>
                  <a:cs typeface="Calibri"/>
                </a:endParaRPr>
              </a:p>
              <a:p>
                <a:pPr marL="0" indent="0">
                  <a:buNone/>
                </a:pPr>
                <a:endParaRPr lang="en-US" sz="2100" b="0" i="1" dirty="0" smtClean="0">
                  <a:solidFill>
                    <a:srgbClr val="263B86"/>
                  </a:solidFill>
                  <a:latin typeface="Cambria Math" charset="0"/>
                  <a:cs typeface="Calibri"/>
                </a:endParaRPr>
              </a:p>
              <a:p>
                <a:pPr marL="0" indent="0">
                  <a:buNone/>
                </a:pPr>
                <a:endParaRPr lang="en-US" sz="2100" b="0" i="1" dirty="0" smtClean="0">
                  <a:solidFill>
                    <a:srgbClr val="263B86"/>
                  </a:solidFill>
                  <a:latin typeface="Cambria Math" charset="0"/>
                  <a:cs typeface="Calibri"/>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263B86"/>
                          </a:solidFill>
                          <a:latin typeface="Cambria Math" charset="0"/>
                          <a:cs typeface="Calibri"/>
                        </a:rPr>
                        <m:t>𝐵𝐼𝐶</m:t>
                      </m:r>
                      <m:r>
                        <a:rPr lang="en-US" b="0" i="1" smtClean="0">
                          <a:solidFill>
                            <a:srgbClr val="263B86"/>
                          </a:solidFill>
                          <a:latin typeface="Cambria Math" charset="0"/>
                          <a:ea typeface="Cambria Math" charset="0"/>
                          <a:cs typeface="Cambria Math" charset="0"/>
                        </a:rPr>
                        <m:t>≈</m:t>
                      </m:r>
                      <m:r>
                        <a:rPr lang="en-US" b="0" i="1" smtClean="0">
                          <a:solidFill>
                            <a:srgbClr val="263B86"/>
                          </a:solidFill>
                          <a:latin typeface="Cambria Math" charset="0"/>
                          <a:ea typeface="Cambria Math" charset="0"/>
                          <a:cs typeface="Cambria Math" charset="0"/>
                        </a:rPr>
                        <m:t>𝑛</m:t>
                      </m:r>
                      <m:r>
                        <a:rPr lang="en-US" b="0" i="1" smtClean="0">
                          <a:solidFill>
                            <a:srgbClr val="263B86"/>
                          </a:solidFill>
                          <a:latin typeface="Cambria Math" charset="0"/>
                          <a:ea typeface="Cambria Math" charset="0"/>
                          <a:cs typeface="Cambria Math" charset="0"/>
                        </a:rPr>
                        <m:t>∙</m:t>
                      </m:r>
                      <m:func>
                        <m:funcPr>
                          <m:ctrlPr>
                            <a:rPr lang="en-US" b="0" i="1" smtClean="0">
                              <a:solidFill>
                                <a:srgbClr val="263B86"/>
                              </a:solidFill>
                              <a:latin typeface="Cambria Math" charset="0"/>
                              <a:ea typeface="Cambria Math" charset="0"/>
                              <a:cs typeface="Cambria Math" charset="0"/>
                            </a:rPr>
                          </m:ctrlPr>
                        </m:funcPr>
                        <m:fName>
                          <m:r>
                            <m:rPr>
                              <m:sty m:val="p"/>
                            </m:rPr>
                            <a:rPr lang="en-US" b="0" i="0" smtClean="0">
                              <a:solidFill>
                                <a:srgbClr val="263B86"/>
                              </a:solidFill>
                              <a:latin typeface="Cambria Math" charset="0"/>
                              <a:ea typeface="Cambria Math" charset="0"/>
                              <a:cs typeface="Cambria Math" charset="0"/>
                            </a:rPr>
                            <m:t>ln</m:t>
                          </m:r>
                        </m:fName>
                        <m:e>
                          <m:d>
                            <m:dPr>
                              <m:ctrlPr>
                                <a:rPr lang="mr-IN" b="0" i="1" smtClean="0">
                                  <a:solidFill>
                                    <a:srgbClr val="263B86"/>
                                  </a:solidFill>
                                  <a:latin typeface="Cambria Math" charset="0"/>
                                  <a:ea typeface="Cambria Math" charset="0"/>
                                  <a:cs typeface="Cambria Math" charset="0"/>
                                </a:rPr>
                              </m:ctrlPr>
                            </m:dPr>
                            <m:e>
                              <m:f>
                                <m:fPr>
                                  <m:ctrlPr>
                                    <a:rPr lang="mr-IN" b="0" i="1" smtClean="0">
                                      <a:solidFill>
                                        <a:srgbClr val="263B86"/>
                                      </a:solidFill>
                                      <a:latin typeface="Cambria Math" charset="0"/>
                                      <a:ea typeface="Cambria Math" charset="0"/>
                                      <a:cs typeface="Cambria Math" charset="0"/>
                                    </a:rPr>
                                  </m:ctrlPr>
                                </m:fPr>
                                <m:num>
                                  <m:r>
                                    <a:rPr lang="en-US" b="0" i="1" smtClean="0">
                                      <a:solidFill>
                                        <a:srgbClr val="263B86"/>
                                      </a:solidFill>
                                      <a:latin typeface="Cambria Math" charset="0"/>
                                      <a:ea typeface="Cambria Math" charset="0"/>
                                      <a:cs typeface="Cambria Math" charset="0"/>
                                    </a:rPr>
                                    <m:t>𝑅𝑆𝑆</m:t>
                                  </m:r>
                                </m:num>
                                <m:den>
                                  <m:r>
                                    <a:rPr lang="en-US" b="0" i="1" smtClean="0">
                                      <a:solidFill>
                                        <a:srgbClr val="263B86"/>
                                      </a:solidFill>
                                      <a:latin typeface="Cambria Math" charset="0"/>
                                      <a:ea typeface="Cambria Math" charset="0"/>
                                      <a:cs typeface="Cambria Math" charset="0"/>
                                    </a:rPr>
                                    <m:t>𝑛</m:t>
                                  </m:r>
                                </m:den>
                              </m:f>
                            </m:e>
                          </m:d>
                          <m:r>
                            <a:rPr lang="en-US" b="0" i="1" smtClean="0">
                              <a:solidFill>
                                <a:srgbClr val="263B86"/>
                              </a:solidFill>
                              <a:latin typeface="Cambria Math" charset="0"/>
                              <a:ea typeface="Cambria Math" charset="0"/>
                              <a:cs typeface="Cambria Math" charset="0"/>
                            </a:rPr>
                            <m:t>+</m:t>
                          </m:r>
                          <m:r>
                            <a:rPr lang="en-US" b="0" i="1" smtClean="0">
                              <a:solidFill>
                                <a:srgbClr val="263B86"/>
                              </a:solidFill>
                              <a:latin typeface="Cambria Math" charset="0"/>
                              <a:ea typeface="Cambria Math" charset="0"/>
                              <a:cs typeface="Cambria Math" charset="0"/>
                            </a:rPr>
                            <m:t>𝐽</m:t>
                          </m:r>
                          <m:r>
                            <a:rPr lang="en-US" b="0" i="1" smtClean="0">
                              <a:solidFill>
                                <a:srgbClr val="263B86"/>
                              </a:solidFill>
                              <a:latin typeface="Cambria Math" charset="0"/>
                              <a:ea typeface="Cambria Math" charset="0"/>
                              <a:cs typeface="Cambria Math" charset="0"/>
                            </a:rPr>
                            <m:t>∙</m:t>
                          </m:r>
                          <m:func>
                            <m:funcPr>
                              <m:ctrlPr>
                                <a:rPr lang="en-US" b="0" i="1" smtClean="0">
                                  <a:solidFill>
                                    <a:srgbClr val="263B86"/>
                                  </a:solidFill>
                                  <a:latin typeface="Cambria Math" charset="0"/>
                                  <a:ea typeface="Cambria Math" charset="0"/>
                                  <a:cs typeface="Cambria Math" charset="0"/>
                                </a:rPr>
                              </m:ctrlPr>
                            </m:funcPr>
                            <m:fName>
                              <m:r>
                                <m:rPr>
                                  <m:sty m:val="p"/>
                                </m:rPr>
                                <a:rPr lang="en-US" b="0" i="0" smtClean="0">
                                  <a:solidFill>
                                    <a:srgbClr val="263B86"/>
                                  </a:solidFill>
                                  <a:latin typeface="Cambria Math" charset="0"/>
                                  <a:ea typeface="Cambria Math" charset="0"/>
                                  <a:cs typeface="Cambria Math" charset="0"/>
                                </a:rPr>
                                <m:t>ln</m:t>
                              </m:r>
                            </m:fName>
                            <m:e>
                              <m:d>
                                <m:dPr>
                                  <m:ctrlPr>
                                    <a:rPr lang="mr-IN" b="0" i="1" smtClean="0">
                                      <a:solidFill>
                                        <a:srgbClr val="263B86"/>
                                      </a:solidFill>
                                      <a:latin typeface="Cambria Math" charset="0"/>
                                      <a:ea typeface="Cambria Math" charset="0"/>
                                      <a:cs typeface="Cambria Math" charset="0"/>
                                    </a:rPr>
                                  </m:ctrlPr>
                                </m:dPr>
                                <m:e>
                                  <m:r>
                                    <a:rPr lang="en-US" b="0" i="1" smtClean="0">
                                      <a:solidFill>
                                        <a:srgbClr val="263B86"/>
                                      </a:solidFill>
                                      <a:latin typeface="Cambria Math" charset="0"/>
                                      <a:ea typeface="Cambria Math" charset="0"/>
                                      <a:cs typeface="Cambria Math" charset="0"/>
                                    </a:rPr>
                                    <m:t>𝑛</m:t>
                                  </m:r>
                                </m:e>
                              </m:d>
                            </m:e>
                          </m:func>
                        </m:e>
                      </m:func>
                    </m:oMath>
                  </m:oMathPara>
                </a14:m>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smaller the AIC or BIC value, the better the model.</a:t>
                </a:r>
                <a:endParaRPr lang="en-US" sz="2100" dirty="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257800"/>
              </a:xfrm>
              <a:blipFill rotWithShape="0">
                <a:blip r:embed="rId3"/>
                <a:stretch>
                  <a:fillRect l="-960" t="-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326235" y="3352800"/>
                <a:ext cx="2643929" cy="682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𝑅𝑆𝑆</m:t>
                      </m:r>
                      <m:r>
                        <a:rPr lang="en-US" b="0" i="1" smtClean="0">
                          <a:latin typeface="Cambria Math" charset="0"/>
                        </a:rPr>
                        <m:t>=</m:t>
                      </m:r>
                      <m:nary>
                        <m:naryPr>
                          <m:chr m:val="∑"/>
                          <m:limLoc m:val="subSup"/>
                          <m:supHide m:val="on"/>
                          <m:ctrlPr>
                            <a:rPr lang="en-US" b="0" i="1" smtClean="0">
                              <a:latin typeface="Cambria Math" charset="0"/>
                            </a:rPr>
                          </m:ctrlPr>
                        </m:naryPr>
                        <m:sub>
                          <m:r>
                            <m:rPr>
                              <m:brk m:alnAt="9"/>
                            </m:rPr>
                            <a:rPr lang="en-US" b="0" i="1" smtClean="0">
                              <a:latin typeface="Cambria Math" charset="0"/>
                            </a:rPr>
                            <m:t>𝑖</m:t>
                          </m:r>
                        </m:sub>
                        <m:sup/>
                        <m:e>
                          <m:d>
                            <m:dPr>
                              <m:ctrlPr>
                                <a:rPr lang="mr-IN" b="0" i="1" smtClean="0">
                                  <a:latin typeface="Cambria Math" charset="0"/>
                                </a:rPr>
                              </m:ctrlPr>
                            </m:dPr>
                            <m:e>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r>
                                <a:rPr lang="en-US" b="0" i="1" smtClean="0">
                                  <a:latin typeface="Cambria Math" charset="0"/>
                                </a:rPr>
                                <m:t>−</m:t>
                              </m:r>
                              <m:acc>
                                <m:accPr>
                                  <m:chr m:val="̂"/>
                                  <m:ctrlPr>
                                    <a:rPr lang="en-US" b="0" i="1" smtClean="0">
                                      <a:latin typeface="Cambria Math" charset="0"/>
                                    </a:rPr>
                                  </m:ctrlPr>
                                </m:accPr>
                                <m:e>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e>
                              </m:acc>
                            </m:e>
                          </m:d>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326235" y="3352800"/>
                <a:ext cx="2643929" cy="68275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054526" y="4127479"/>
                <a:ext cx="3187346" cy="701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𝐴𝐼𝐶</m:t>
                      </m:r>
                      <m:r>
                        <a:rPr lang="en-US" i="1">
                          <a:latin typeface="Cambria Math" charset="0"/>
                          <a:ea typeface="Cambria Math" charset="0"/>
                          <a:cs typeface="Cambria Math" charset="0"/>
                        </a:rPr>
                        <m:t>≈</m:t>
                      </m:r>
                      <m:r>
                        <a:rPr lang="en-US" i="1">
                          <a:latin typeface="Cambria Math" charset="0"/>
                          <a:ea typeface="Cambria Math" charset="0"/>
                          <a:cs typeface="Cambria Math" charset="0"/>
                        </a:rPr>
                        <m:t>𝑛</m:t>
                      </m:r>
                      <m:r>
                        <a:rPr lang="en-US" i="1">
                          <a:latin typeface="Cambria Math" charset="0"/>
                          <a:ea typeface="Cambria Math" charset="0"/>
                          <a:cs typeface="Cambria Math" charset="0"/>
                        </a:rPr>
                        <m:t>∙</m:t>
                      </m:r>
                      <m:func>
                        <m:funcPr>
                          <m:ctrlPr>
                            <a:rPr lang="en-US" i="1">
                              <a:latin typeface="Cambria Math" charset="0"/>
                              <a:ea typeface="Cambria Math" charset="0"/>
                              <a:cs typeface="Cambria Math" charset="0"/>
                            </a:rPr>
                          </m:ctrlPr>
                        </m:funcPr>
                        <m:fName>
                          <m:r>
                            <m:rPr>
                              <m:sty m:val="p"/>
                            </m:rPr>
                            <a:rPr lang="en-US">
                              <a:latin typeface="Cambria Math" charset="0"/>
                              <a:ea typeface="Cambria Math" charset="0"/>
                              <a:cs typeface="Cambria Math" charset="0"/>
                            </a:rPr>
                            <m:t>ln</m:t>
                          </m:r>
                        </m:fName>
                        <m:e>
                          <m:d>
                            <m:dPr>
                              <m:ctrlPr>
                                <a:rPr lang="mr-IN" i="1">
                                  <a:latin typeface="Cambria Math" charset="0"/>
                                  <a:ea typeface="Cambria Math" charset="0"/>
                                  <a:cs typeface="Cambria Math" charset="0"/>
                                </a:rPr>
                              </m:ctrlPr>
                            </m:dPr>
                            <m:e>
                              <m:f>
                                <m:fPr>
                                  <m:ctrlPr>
                                    <a:rPr lang="mr-IN" i="1">
                                      <a:latin typeface="Cambria Math" charset="0"/>
                                      <a:ea typeface="Cambria Math" charset="0"/>
                                      <a:cs typeface="Cambria Math" charset="0"/>
                                    </a:rPr>
                                  </m:ctrlPr>
                                </m:fPr>
                                <m:num>
                                  <m:r>
                                    <a:rPr lang="en-US" i="1">
                                      <a:latin typeface="Cambria Math" charset="0"/>
                                      <a:ea typeface="Cambria Math" charset="0"/>
                                      <a:cs typeface="Cambria Math" charset="0"/>
                                    </a:rPr>
                                    <m:t>𝑅𝑆𝑆</m:t>
                                  </m:r>
                                </m:num>
                                <m:den>
                                  <m:r>
                                    <a:rPr lang="en-US" i="1">
                                      <a:latin typeface="Cambria Math" charset="0"/>
                                      <a:ea typeface="Cambria Math" charset="0"/>
                                      <a:cs typeface="Cambria Math" charset="0"/>
                                    </a:rPr>
                                    <m:t>𝑛</m:t>
                                  </m:r>
                                </m:den>
                              </m:f>
                            </m:e>
                          </m:d>
                          <m:r>
                            <a:rPr lang="en-US" i="1">
                              <a:latin typeface="Cambria Math" charset="0"/>
                              <a:ea typeface="Cambria Math" charset="0"/>
                              <a:cs typeface="Cambria Math" charset="0"/>
                            </a:rPr>
                            <m:t>+2</m:t>
                          </m:r>
                          <m:r>
                            <a:rPr lang="en-US" i="1">
                              <a:latin typeface="Cambria Math" charset="0"/>
                              <a:ea typeface="Cambria Math" charset="0"/>
                              <a:cs typeface="Cambria Math" charset="0"/>
                            </a:rPr>
                            <m:t>𝐽</m:t>
                          </m:r>
                        </m:e>
                      </m:func>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054526" y="4127479"/>
                <a:ext cx="3187346" cy="701731"/>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664956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21</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Cross validation: leave-one-out</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334000"/>
              </a:xfrm>
            </p:spPr>
            <p:txBody>
              <a:bodyPr>
                <a:normAutofit fontScale="92500" lnSpcReduction="10000"/>
              </a:bodyPr>
              <a:lstStyle/>
              <a:p>
                <a:pPr marL="0" indent="0">
                  <a:buNone/>
                </a:pPr>
                <a:r>
                  <a:rPr lang="en-US" sz="2100" dirty="0" smtClean="0">
                    <a:solidFill>
                      <a:srgbClr val="263B86"/>
                    </a:solidFill>
                    <a:latin typeface="Calibri"/>
                    <a:cs typeface="Calibri"/>
                  </a:rPr>
                  <a:t>Given a data set </a:t>
                </a:r>
                <a14:m>
                  <m:oMath xmlns:m="http://schemas.openxmlformats.org/officeDocument/2006/math">
                    <m:d>
                      <m:dPr>
                        <m:begChr m:val="{"/>
                        <m:endChr m:val="}"/>
                        <m:ctrlPr>
                          <a:rPr lang="en-US" sz="2100" i="1" smtClean="0">
                            <a:solidFill>
                              <a:srgbClr val="263B86"/>
                            </a:solidFill>
                            <a:latin typeface="Cambria Math" charset="0"/>
                            <a:cs typeface="Calibri"/>
                          </a:rPr>
                        </m:ctrlPr>
                      </m:dPr>
                      <m:e>
                        <m:sSub>
                          <m:sSubPr>
                            <m:ctrlPr>
                              <a:rPr lang="en-US" sz="2100" b="1"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𝑛</m:t>
                            </m:r>
                          </m:sub>
                        </m:sSub>
                      </m:e>
                    </m:d>
                  </m:oMath>
                </a14:m>
                <a:r>
                  <a:rPr lang="en-US" sz="2100" dirty="0" smtClean="0">
                    <a:solidFill>
                      <a:srgbClr val="263B86"/>
                    </a:solidFill>
                    <a:latin typeface="Calibri"/>
                    <a:cs typeface="Calibri"/>
                  </a:rPr>
                  <a:t>, where each </a:t>
                </a:r>
                <a14:m>
                  <m:oMath xmlns:m="http://schemas.openxmlformats.org/officeDocument/2006/math">
                    <m:sSub>
                      <m:sSubPr>
                        <m:ctrlPr>
                          <a:rPr lang="en-US" sz="210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d>
                      <m:dPr>
                        <m:ctrlPr>
                          <a:rPr lang="mr-IN"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𝐽</m:t>
                            </m:r>
                          </m:sub>
                        </m:sSub>
                      </m:e>
                    </m:d>
                  </m:oMath>
                </a14:m>
                <a:r>
                  <a:rPr lang="en-US" sz="2100" dirty="0" smtClean="0">
                    <a:solidFill>
                      <a:srgbClr val="263B86"/>
                    </a:solidFill>
                    <a:latin typeface="Calibri"/>
                    <a:cs typeface="Calibri"/>
                  </a:rPr>
                  <a:t> contains </a:t>
                </a:r>
                <a:r>
                  <a:rPr lang="en-US" sz="2100" i="1" dirty="0" smtClean="0">
                    <a:solidFill>
                      <a:srgbClr val="263B86"/>
                    </a:solidFill>
                    <a:latin typeface="Calibri"/>
                    <a:cs typeface="Calibri"/>
                  </a:rPr>
                  <a:t>J</a:t>
                </a:r>
                <a:r>
                  <a:rPr lang="en-US" sz="2100" dirty="0" smtClean="0">
                    <a:solidFill>
                      <a:srgbClr val="263B86"/>
                    </a:solidFill>
                    <a:latin typeface="Calibri"/>
                    <a:cs typeface="Calibri"/>
                  </a:rPr>
                  <a:t> number of features.</a:t>
                </a: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To ensure that every observation in the data set is included in at least one training set and at least one validation set, we create training/validation splits using the </a:t>
                </a:r>
                <a:r>
                  <a:rPr lang="en-US" sz="2100" b="1" dirty="0" smtClean="0">
                    <a:solidFill>
                      <a:srgbClr val="263B86"/>
                    </a:solidFill>
                    <a:latin typeface="Calibri"/>
                    <a:cs typeface="Calibri"/>
                  </a:rPr>
                  <a:t>leave one out</a:t>
                </a:r>
                <a:r>
                  <a:rPr lang="en-US" sz="2100" dirty="0" smtClean="0">
                    <a:solidFill>
                      <a:srgbClr val="263B86"/>
                    </a:solidFill>
                    <a:latin typeface="Calibri"/>
                    <a:cs typeface="Calibri"/>
                  </a:rPr>
                  <a:t> method:</a:t>
                </a:r>
              </a:p>
              <a:p>
                <a:pPr marL="0" indent="0">
                  <a:buNone/>
                </a:pPr>
                <a:endParaRPr lang="en-US" sz="2100" dirty="0">
                  <a:solidFill>
                    <a:srgbClr val="263B86"/>
                  </a:solidFill>
                  <a:latin typeface="Calibri"/>
                  <a:cs typeface="Calibri"/>
                </a:endParaRPr>
              </a:p>
              <a:p>
                <a:pPr>
                  <a:buFont typeface="Wingdings" charset="2"/>
                  <a:buChar char="Ø"/>
                </a:pPr>
                <a:r>
                  <a:rPr lang="en-US" sz="2100" dirty="0" smtClean="0">
                    <a:solidFill>
                      <a:srgbClr val="263B86"/>
                    </a:solidFill>
                    <a:latin typeface="Calibri"/>
                    <a:cs typeface="Calibri"/>
                  </a:rPr>
                  <a:t>Validation set: </a:t>
                </a:r>
                <a14:m>
                  <m:oMath xmlns:m="http://schemas.openxmlformats.org/officeDocument/2006/math">
                    <m:d>
                      <m:dPr>
                        <m:begChr m:val="{"/>
                        <m:endChr m:val="}"/>
                        <m:ctrlPr>
                          <a:rPr lang="en-US"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𝑖</m:t>
                            </m:r>
                          </m:sub>
                        </m:sSub>
                      </m:e>
                    </m:d>
                  </m:oMath>
                </a14:m>
                <a:endParaRPr lang="en-US" sz="2100" dirty="0" smtClean="0">
                  <a:solidFill>
                    <a:srgbClr val="263B86"/>
                  </a:solidFill>
                  <a:latin typeface="Calibri"/>
                  <a:cs typeface="Calibri"/>
                </a:endParaRPr>
              </a:p>
              <a:p>
                <a:pPr>
                  <a:buFont typeface="Wingdings" charset="2"/>
                  <a:buChar char="Ø"/>
                </a:pPr>
                <a:r>
                  <a:rPr lang="en-US" sz="2100" dirty="0" smtClean="0">
                    <a:solidFill>
                      <a:srgbClr val="263B86"/>
                    </a:solidFill>
                    <a:latin typeface="Calibri"/>
                    <a:cs typeface="Calibri"/>
                  </a:rPr>
                  <a:t>Training set: </a:t>
                </a:r>
                <a14:m>
                  <m:oMath xmlns:m="http://schemas.openxmlformats.org/officeDocument/2006/math">
                    <m:sSub>
                      <m:sSubPr>
                        <m:ctrlPr>
                          <a:rPr lang="en-US" sz="210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d>
                      <m:dPr>
                        <m:begChr m:val="{"/>
                        <m:endChr m:val="}"/>
                        <m:ctrlPr>
                          <a:rPr lang="en-US"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𝑛</m:t>
                            </m:r>
                          </m:sub>
                        </m:sSub>
                      </m:e>
                    </m:d>
                  </m:oMath>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for </a:t>
                </a:r>
                <a14:m>
                  <m:oMath xmlns:m="http://schemas.openxmlformats.org/officeDocument/2006/math">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m:t>
                    </m:r>
                  </m:oMath>
                </a14:m>
                <a:r>
                  <a:rPr lang="en-US" sz="2100" dirty="0" smtClean="0">
                    <a:solidFill>
                      <a:srgbClr val="263B86"/>
                    </a:solidFill>
                    <a:latin typeface="Calibri"/>
                    <a:cs typeface="Calibri"/>
                  </a:rPr>
                  <a:t> We fit the model on each training set, denoted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𝑓</m:t>
                            </m:r>
                          </m:e>
                          <m:sub>
                            <m:sSub>
                              <m:sSubPr>
                                <m:ctrlPr>
                                  <a:rPr lang="en-US" sz="210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𝑖</m:t>
                                </m:r>
                              </m:sub>
                            </m:sSub>
                          </m:sub>
                        </m:sSub>
                      </m:e>
                    </m:acc>
                    <m:r>
                      <a:rPr lang="en-US" sz="2100" b="0" i="1" smtClean="0">
                        <a:solidFill>
                          <a:srgbClr val="263B86"/>
                        </a:solidFill>
                        <a:latin typeface="Cambria Math" charset="0"/>
                        <a:cs typeface="Calibri"/>
                      </a:rPr>
                      <m:t>,</m:t>
                    </m:r>
                  </m:oMath>
                </a14:m>
                <a:r>
                  <a:rPr lang="en-US" sz="2100" dirty="0" smtClean="0">
                    <a:solidFill>
                      <a:srgbClr val="263B86"/>
                    </a:solidFill>
                    <a:latin typeface="Calibri"/>
                    <a:cs typeface="Calibri"/>
                  </a:rPr>
                  <a:t> and evaluate it on the corresponding validation set,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𝑓</m:t>
                            </m:r>
                          </m:e>
                          <m:sub>
                            <m:sSub>
                              <m:sSubPr>
                                <m:ctrlPr>
                                  <a:rPr lang="en-US" sz="2100" i="1">
                                    <a:solidFill>
                                      <a:srgbClr val="263B86"/>
                                    </a:solidFill>
                                    <a:latin typeface="Cambria Math" charset="0"/>
                                    <a:cs typeface="Calibri"/>
                                  </a:rPr>
                                </m:ctrlPr>
                              </m:sSubPr>
                              <m:e>
                                <m:r>
                                  <a:rPr lang="en-US" sz="2100" b="1" i="1">
                                    <a:solidFill>
                                      <a:srgbClr val="263B86"/>
                                    </a:solidFill>
                                    <a:latin typeface="Cambria Math" charset="0"/>
                                    <a:cs typeface="Calibri"/>
                                  </a:rPr>
                                  <m:t>𝑿</m:t>
                                </m:r>
                              </m:e>
                              <m:sub>
                                <m:r>
                                  <a:rPr lang="en-US" sz="2100" i="1">
                                    <a:solidFill>
                                      <a:srgbClr val="263B86"/>
                                    </a:solidFill>
                                    <a:latin typeface="Cambria Math" charset="0"/>
                                    <a:cs typeface="Calibri"/>
                                  </a:rPr>
                                  <m:t>−</m:t>
                                </m:r>
                                <m:r>
                                  <a:rPr lang="en-US" sz="2100" i="1">
                                    <a:solidFill>
                                      <a:srgbClr val="263B86"/>
                                    </a:solidFill>
                                    <a:latin typeface="Cambria Math" charset="0"/>
                                    <a:cs typeface="Calibri"/>
                                  </a:rPr>
                                  <m:t>𝑖</m:t>
                                </m:r>
                              </m:sub>
                            </m:sSub>
                          </m:sub>
                        </m:sSub>
                      </m:e>
                    </m:acc>
                    <m:d>
                      <m:dPr>
                        <m:ctrlPr>
                          <a:rPr lang="mr-IN"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𝑖</m:t>
                            </m:r>
                          </m:sub>
                        </m:sSub>
                      </m:e>
                    </m:d>
                  </m:oMath>
                </a14:m>
                <a:r>
                  <a:rPr lang="en-US" sz="2100" dirty="0" smtClean="0">
                    <a:solidFill>
                      <a:srgbClr val="263B86"/>
                    </a:solidFill>
                    <a:latin typeface="Calibri"/>
                    <a:cs typeface="Calibri"/>
                  </a:rPr>
                  <a:t>. The </a:t>
                </a:r>
                <a:r>
                  <a:rPr lang="en-US" sz="2100" b="1" dirty="0" smtClean="0">
                    <a:solidFill>
                      <a:srgbClr val="263B86"/>
                    </a:solidFill>
                    <a:latin typeface="Calibri"/>
                    <a:cs typeface="Calibri"/>
                  </a:rPr>
                  <a:t>cross validation score</a:t>
                </a:r>
                <a:r>
                  <a:rPr lang="en-US" sz="2100" dirty="0" smtClean="0">
                    <a:solidFill>
                      <a:srgbClr val="263B86"/>
                    </a:solidFill>
                    <a:latin typeface="Calibri"/>
                    <a:cs typeface="Calibri"/>
                  </a:rPr>
                  <a:t> is the performance of the model averaged across all validation sets:</a:t>
                </a: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𝐶𝑉</m:t>
                      </m:r>
                      <m:d>
                        <m:dPr>
                          <m:ctrlPr>
                            <a:rPr lang="mr-IN"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𝑀𝑜𝑑𝑒𝑙</m:t>
                          </m:r>
                        </m:e>
                      </m:d>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𝑛</m:t>
                          </m:r>
                        </m:den>
                      </m:f>
                      <m:r>
                        <a:rPr lang="en-US" sz="2100" b="0" i="1" smtClean="0">
                          <a:solidFill>
                            <a:srgbClr val="263B86"/>
                          </a:solidFill>
                          <a:latin typeface="Cambria Math" charset="0"/>
                          <a:cs typeface="Calibri"/>
                        </a:rPr>
                        <m:t>𝐿</m:t>
                      </m:r>
                      <m:d>
                        <m:dPr>
                          <m:ctrlPr>
                            <a:rPr lang="mr-IN" sz="2100" b="0" i="1" smtClean="0">
                              <a:solidFill>
                                <a:srgbClr val="263B86"/>
                              </a:solidFill>
                              <a:latin typeface="Cambria Math" charset="0"/>
                              <a:cs typeface="Calibri"/>
                            </a:rPr>
                          </m:ctrlPr>
                        </m:dPr>
                        <m:e>
                          <m:acc>
                            <m:accPr>
                              <m:chr m:val="̂"/>
                              <m:ctrlPr>
                                <a:rPr lang="mr-IN"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𝑓</m:t>
                                  </m:r>
                                </m:e>
                                <m:sub>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𝑖</m:t>
                                      </m:r>
                                    </m:sub>
                                  </m:sSub>
                                </m:sub>
                              </m:sSub>
                            </m:e>
                          </m:acc>
                          <m:d>
                            <m:dPr>
                              <m:ctrlPr>
                                <a:rPr lang="mr-IN"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𝑿</m:t>
                                  </m:r>
                                </m:e>
                                <m:sub>
                                  <m:r>
                                    <a:rPr lang="en-US" sz="2100" b="0" i="1" smtClean="0">
                                      <a:solidFill>
                                        <a:srgbClr val="263B86"/>
                                      </a:solidFill>
                                      <a:latin typeface="Cambria Math" charset="0"/>
                                      <a:cs typeface="Calibri"/>
                                    </a:rPr>
                                    <m:t>𝑖</m:t>
                                  </m:r>
                                </m:sub>
                              </m:sSub>
                            </m:e>
                          </m:d>
                        </m:e>
                      </m:d>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334000"/>
              </a:xfrm>
              <a:blipFill rotWithShape="0">
                <a:blip r:embed="rId3"/>
                <a:stretch>
                  <a:fillRect l="-800" t="-571"/>
                </a:stretch>
              </a:blipFill>
            </p:spPr>
            <p:txBody>
              <a:bodyPr/>
              <a:lstStyle/>
              <a:p>
                <a:r>
                  <a:rPr lang="en-US">
                    <a:noFill/>
                  </a:rPr>
                  <a:t> </a:t>
                </a:r>
              </a:p>
            </p:txBody>
          </p:sp>
        </mc:Fallback>
      </mc:AlternateContent>
    </p:spTree>
    <p:extLst>
      <p:ext uri="{BB962C8B-B14F-4D97-AF65-F5344CB8AC3E}">
        <p14:creationId xmlns:p14="http://schemas.microsoft.com/office/powerpoint/2010/main" val="104867307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22</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Cross validation: K-fold</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334000"/>
              </a:xfrm>
            </p:spPr>
            <p:txBody>
              <a:bodyPr>
                <a:normAutofit/>
              </a:bodyPr>
              <a:lstStyle/>
              <a:p>
                <a:pPr marL="0" indent="0">
                  <a:buNone/>
                </a:pPr>
                <a:r>
                  <a:rPr lang="en-US" sz="2100" dirty="0" smtClean="0">
                    <a:solidFill>
                      <a:srgbClr val="263B86"/>
                    </a:solidFill>
                    <a:latin typeface="Calibri"/>
                    <a:cs typeface="Calibri"/>
                  </a:rPr>
                  <a:t>Rather than creating </a:t>
                </a:r>
                <a:r>
                  <a:rPr lang="en-US" sz="2100" i="1" dirty="0" smtClean="0">
                    <a:solidFill>
                      <a:srgbClr val="263B86"/>
                    </a:solidFill>
                    <a:latin typeface="Calibri"/>
                    <a:cs typeface="Calibri"/>
                  </a:rPr>
                  <a:t>n</a:t>
                </a:r>
                <a:r>
                  <a:rPr lang="en-US" sz="2100" dirty="0" smtClean="0">
                    <a:solidFill>
                      <a:srgbClr val="263B86"/>
                    </a:solidFill>
                    <a:latin typeface="Calibri"/>
                    <a:cs typeface="Calibri"/>
                  </a:rPr>
                  <a:t> number of training/validation splits, each time leaving one data point for the validation set, we can include more data in the validation set using </a:t>
                </a:r>
                <a:r>
                  <a:rPr lang="en-US" sz="2100" b="1" dirty="0" smtClean="0">
                    <a:solidFill>
                      <a:srgbClr val="263B86"/>
                    </a:solidFill>
                    <a:latin typeface="Calibri"/>
                    <a:cs typeface="Calibri"/>
                  </a:rPr>
                  <a:t>K-fold validation</a:t>
                </a:r>
                <a:r>
                  <a:rPr lang="en-US" sz="2100" dirty="0" smtClean="0">
                    <a:solidFill>
                      <a:srgbClr val="263B86"/>
                    </a:solidFill>
                    <a:latin typeface="Calibri"/>
                    <a:cs typeface="Calibri"/>
                  </a:rPr>
                  <a:t>:</a:t>
                </a:r>
              </a:p>
              <a:p>
                <a:pPr marL="0" indent="0">
                  <a:buNone/>
                </a:pPr>
                <a:endParaRPr lang="en-US" sz="2100" dirty="0">
                  <a:solidFill>
                    <a:srgbClr val="263B86"/>
                  </a:solidFill>
                  <a:latin typeface="Calibri"/>
                  <a:cs typeface="Calibri"/>
                </a:endParaRPr>
              </a:p>
              <a:p>
                <a:pPr>
                  <a:buFont typeface="Wingdings" charset="2"/>
                  <a:buChar char="Ø"/>
                </a:pPr>
                <a:r>
                  <a:rPr lang="en-US" sz="2100" dirty="0" smtClean="0">
                    <a:solidFill>
                      <a:srgbClr val="263B86"/>
                    </a:solidFill>
                    <a:latin typeface="Calibri"/>
                    <a:cs typeface="Calibri"/>
                  </a:rPr>
                  <a:t>Split the data into </a:t>
                </a:r>
                <a:r>
                  <a:rPr lang="en-US" sz="2100" i="1" dirty="0" smtClean="0">
                    <a:solidFill>
                      <a:srgbClr val="263B86"/>
                    </a:solidFill>
                    <a:latin typeface="Calibri"/>
                    <a:cs typeface="Calibri"/>
                  </a:rPr>
                  <a:t>K</a:t>
                </a:r>
                <a:r>
                  <a:rPr lang="en-US" sz="2100" dirty="0" smtClean="0">
                    <a:solidFill>
                      <a:srgbClr val="263B86"/>
                    </a:solidFill>
                    <a:latin typeface="Calibri"/>
                    <a:cs typeface="Calibri"/>
                  </a:rPr>
                  <a:t> uniformly sized chunks, </a:t>
                </a:r>
                <a14:m>
                  <m:oMath xmlns:m="http://schemas.openxmlformats.org/officeDocument/2006/math">
                    <m:d>
                      <m:dPr>
                        <m:begChr m:val="{"/>
                        <m:endChr m:val="}"/>
                        <m:ctrlPr>
                          <a:rPr lang="en-US"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𝐶</m:t>
                            </m:r>
                          </m:e>
                          <m:sub>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𝐶</m:t>
                            </m:r>
                          </m:e>
                          <m:sub>
                            <m:r>
                              <a:rPr lang="en-US" sz="2100" b="0" i="1" smtClean="0">
                                <a:solidFill>
                                  <a:srgbClr val="263B86"/>
                                </a:solidFill>
                                <a:latin typeface="Cambria Math" charset="0"/>
                                <a:cs typeface="Calibri"/>
                              </a:rPr>
                              <m:t>𝐾</m:t>
                            </m:r>
                          </m:sub>
                        </m:sSub>
                      </m:e>
                    </m:d>
                  </m:oMath>
                </a14:m>
                <a:endParaRPr lang="en-US" sz="2100" dirty="0" smtClean="0">
                  <a:solidFill>
                    <a:srgbClr val="263B86"/>
                  </a:solidFill>
                  <a:latin typeface="Calibri"/>
                  <a:cs typeface="Calibri"/>
                </a:endParaRPr>
              </a:p>
              <a:p>
                <a:pPr>
                  <a:buFont typeface="Wingdings" charset="2"/>
                  <a:buChar char="Ø"/>
                </a:pPr>
                <a:r>
                  <a:rPr lang="en-US" sz="2100" dirty="0" smtClean="0">
                    <a:solidFill>
                      <a:srgbClr val="263B86"/>
                    </a:solidFill>
                    <a:latin typeface="Calibri"/>
                    <a:cs typeface="Calibri"/>
                  </a:rPr>
                  <a:t>We create </a:t>
                </a:r>
                <a:r>
                  <a:rPr lang="en-US" sz="2100" i="1" dirty="0" smtClean="0">
                    <a:solidFill>
                      <a:srgbClr val="263B86"/>
                    </a:solidFill>
                    <a:latin typeface="Calibri"/>
                    <a:cs typeface="Calibri"/>
                  </a:rPr>
                  <a:t>K</a:t>
                </a:r>
                <a:r>
                  <a:rPr lang="en-US" sz="2100" dirty="0" smtClean="0">
                    <a:solidFill>
                      <a:srgbClr val="263B86"/>
                    </a:solidFill>
                    <a:latin typeface="Calibri"/>
                    <a:cs typeface="Calibri"/>
                  </a:rPr>
                  <a:t> number of training/validation splits, using one of the </a:t>
                </a:r>
                <a:r>
                  <a:rPr lang="en-US" sz="2100" i="1" dirty="0" smtClean="0">
                    <a:solidFill>
                      <a:srgbClr val="263B86"/>
                    </a:solidFill>
                    <a:latin typeface="Calibri"/>
                    <a:cs typeface="Calibri"/>
                  </a:rPr>
                  <a:t>K </a:t>
                </a:r>
                <a:r>
                  <a:rPr lang="en-US" sz="2100" dirty="0" smtClean="0">
                    <a:solidFill>
                      <a:srgbClr val="263B86"/>
                    </a:solidFill>
                    <a:latin typeface="Calibri"/>
                    <a:cs typeface="Calibri"/>
                  </a:rPr>
                  <a:t>where chunks for validation and the rest for training</a:t>
                </a:r>
              </a:p>
              <a:p>
                <a:pPr>
                  <a:buFont typeface="Wingdings" charset="2"/>
                  <a:buChar char="Ø"/>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We fit the model for each training set, denoted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𝑓</m:t>
                            </m:r>
                          </m:e>
                          <m:sub>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𝐶</m:t>
                                </m:r>
                              </m:e>
                              <m:sub>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𝑖</m:t>
                                </m:r>
                              </m:sub>
                            </m:sSub>
                          </m:sub>
                        </m:sSub>
                      </m:e>
                    </m:acc>
                  </m:oMath>
                </a14:m>
                <a:r>
                  <a:rPr lang="en-US" sz="2100" dirty="0" smtClean="0">
                    <a:solidFill>
                      <a:srgbClr val="263B86"/>
                    </a:solidFill>
                    <a:latin typeface="Calibri"/>
                    <a:cs typeface="Calibri"/>
                  </a:rPr>
                  <a:t>, and evaluate it on the corresponding validation set, </a:t>
                </a:r>
                <a14:m>
                  <m:oMath xmlns:m="http://schemas.openxmlformats.org/officeDocument/2006/math">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𝑓</m:t>
                            </m:r>
                          </m:e>
                          <m:sub>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𝐶</m:t>
                                </m:r>
                              </m:e>
                              <m:sub>
                                <m:r>
                                  <a:rPr lang="en-US" sz="2100" i="1">
                                    <a:solidFill>
                                      <a:srgbClr val="263B86"/>
                                    </a:solidFill>
                                    <a:latin typeface="Cambria Math" charset="0"/>
                                    <a:cs typeface="Calibri"/>
                                  </a:rPr>
                                  <m:t>−</m:t>
                                </m:r>
                                <m:r>
                                  <a:rPr lang="en-US" sz="2100" i="1">
                                    <a:solidFill>
                                      <a:srgbClr val="263B86"/>
                                    </a:solidFill>
                                    <a:latin typeface="Cambria Math" charset="0"/>
                                    <a:cs typeface="Calibri"/>
                                  </a:rPr>
                                  <m:t>𝑖</m:t>
                                </m:r>
                              </m:sub>
                            </m:sSub>
                          </m:sub>
                        </m:sSub>
                      </m:e>
                    </m:acc>
                    <m:d>
                      <m:dPr>
                        <m:ctrlPr>
                          <a:rPr lang="mr-IN"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𝐶</m:t>
                            </m:r>
                          </m:e>
                          <m:sub>
                            <m:r>
                              <a:rPr lang="en-US" sz="2100" b="0" i="1" smtClean="0">
                                <a:solidFill>
                                  <a:srgbClr val="263B86"/>
                                </a:solidFill>
                                <a:latin typeface="Cambria Math" charset="0"/>
                                <a:cs typeface="Calibri"/>
                              </a:rPr>
                              <m:t>𝑖</m:t>
                            </m:r>
                          </m:sub>
                        </m:sSub>
                      </m:e>
                    </m:d>
                  </m:oMath>
                </a14:m>
                <a:r>
                  <a:rPr lang="en-US" sz="2100" dirty="0" smtClean="0">
                    <a:solidFill>
                      <a:srgbClr val="263B86"/>
                    </a:solidFill>
                    <a:latin typeface="Calibri"/>
                    <a:cs typeface="Calibri"/>
                  </a:rPr>
                  <a:t>. The cross validation score is the performance </a:t>
                </a:r>
                <a:r>
                  <a:rPr lang="en-US" sz="2100" smtClean="0">
                    <a:solidFill>
                      <a:srgbClr val="263B86"/>
                    </a:solidFill>
                    <a:latin typeface="Calibri"/>
                    <a:cs typeface="Calibri"/>
                  </a:rPr>
                  <a:t>modelled :</a:t>
                </a:r>
              </a:p>
              <a:p>
                <a:pPr marL="0" indent="0">
                  <a:buNone/>
                </a:pP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𝐶𝑉</m:t>
                      </m:r>
                      <m:d>
                        <m:dPr>
                          <m:ctrlPr>
                            <a:rPr lang="mr-IN"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𝑀𝑜𝑑𝑒𝑙</m:t>
                          </m:r>
                        </m:e>
                      </m:d>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𝑛</m:t>
                          </m:r>
                        </m:den>
                      </m:f>
                      <m:r>
                        <a:rPr lang="en-US" sz="2100" b="0" i="1" smtClean="0">
                          <a:solidFill>
                            <a:srgbClr val="263B86"/>
                          </a:solidFill>
                          <a:latin typeface="Cambria Math" charset="0"/>
                          <a:cs typeface="Calibri"/>
                        </a:rPr>
                        <m:t>𝐿</m:t>
                      </m:r>
                      <m:d>
                        <m:dPr>
                          <m:ctrlPr>
                            <a:rPr lang="mr-IN" sz="2100" b="0" i="1" smtClean="0">
                              <a:solidFill>
                                <a:srgbClr val="263B86"/>
                              </a:solidFill>
                              <a:latin typeface="Cambria Math" charset="0"/>
                              <a:cs typeface="Calibri"/>
                            </a:rPr>
                          </m:ctrlPr>
                        </m:dPr>
                        <m:e>
                          <m:acc>
                            <m:accPr>
                              <m:chr m:val="̂"/>
                              <m:ctrlPr>
                                <a:rPr lang="mr-IN"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𝑓</m:t>
                                  </m:r>
                                </m:e>
                                <m:sub>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𝑪</m:t>
                                      </m:r>
                                    </m:e>
                                    <m:sub>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𝑖</m:t>
                                      </m:r>
                                    </m:sub>
                                  </m:sSub>
                                </m:sub>
                              </m:sSub>
                            </m:e>
                          </m:acc>
                          <m:d>
                            <m:dPr>
                              <m:ctrlPr>
                                <a:rPr lang="mr-IN"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1" i="1" smtClean="0">
                                      <a:solidFill>
                                        <a:srgbClr val="263B86"/>
                                      </a:solidFill>
                                      <a:latin typeface="Cambria Math" charset="0"/>
                                      <a:cs typeface="Calibri"/>
                                    </a:rPr>
                                    <m:t>𝑪</m:t>
                                  </m:r>
                                </m:e>
                                <m:sub>
                                  <m:r>
                                    <a:rPr lang="en-US" sz="2100" b="0" i="1" smtClean="0">
                                      <a:solidFill>
                                        <a:srgbClr val="263B86"/>
                                      </a:solidFill>
                                      <a:latin typeface="Cambria Math" charset="0"/>
                                      <a:cs typeface="Calibri"/>
                                    </a:rPr>
                                    <m:t>𝑖</m:t>
                                  </m:r>
                                </m:sub>
                              </m:sSub>
                            </m:e>
                          </m:d>
                        </m:e>
                      </m:d>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334000"/>
              </a:xfrm>
              <a:blipFill rotWithShape="0">
                <a:blip r:embed="rId3"/>
                <a:stretch>
                  <a:fillRect l="-960" t="-800"/>
                </a:stretch>
              </a:blipFill>
            </p:spPr>
            <p:txBody>
              <a:bodyPr/>
              <a:lstStyle/>
              <a:p>
                <a:r>
                  <a:rPr lang="en-US">
                    <a:noFill/>
                  </a:rPr>
                  <a:t> </a:t>
                </a:r>
              </a:p>
            </p:txBody>
          </p:sp>
        </mc:Fallback>
      </mc:AlternateContent>
    </p:spTree>
    <p:extLst>
      <p:ext uri="{BB962C8B-B14F-4D97-AF65-F5344CB8AC3E}">
        <p14:creationId xmlns:p14="http://schemas.microsoft.com/office/powerpoint/2010/main" val="116320407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23</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Robust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334000"/>
              </a:xfrm>
            </p:spPr>
            <p:txBody>
              <a:bodyPr>
                <a:normAutofit lnSpcReduction="10000"/>
              </a:bodyPr>
              <a:lstStyle/>
              <a:p>
                <a:pPr marL="0" indent="0">
                  <a:buNone/>
                </a:pPr>
                <a:r>
                  <a:rPr lang="en-US" sz="2100" dirty="0" smtClean="0">
                    <a:solidFill>
                      <a:srgbClr val="263B86"/>
                    </a:solidFill>
                    <a:latin typeface="Calibri"/>
                    <a:cs typeface="Calibri"/>
                  </a:rPr>
                  <a:t>Often a data set has a small fraction of points with very large residuals from the regression line. If scientific knowledge of the identity of discordant points is not available, </a:t>
                </a:r>
                <a:r>
                  <a:rPr lang="en-US" sz="2100" b="1" dirty="0" smtClean="0">
                    <a:solidFill>
                      <a:srgbClr val="263B86"/>
                    </a:solidFill>
                    <a:latin typeface="Calibri"/>
                    <a:cs typeface="Calibri"/>
                  </a:rPr>
                  <a:t>robust</a:t>
                </a:r>
                <a:r>
                  <a:rPr lang="en-US" sz="2100" dirty="0" smtClean="0">
                    <a:solidFill>
                      <a:srgbClr val="263B86"/>
                    </a:solidFill>
                    <a:latin typeface="Calibri"/>
                    <a:cs typeface="Calibri"/>
                  </a:rPr>
                  <a:t> techniques can be used to reduce the influence of such outliers.</a:t>
                </a: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a:t>
                </a:r>
                <a:r>
                  <a:rPr lang="en-US" sz="2100" b="1" dirty="0" smtClean="0">
                    <a:solidFill>
                      <a:srgbClr val="263B86"/>
                    </a:solidFill>
                    <a:latin typeface="Calibri"/>
                    <a:cs typeface="Calibri"/>
                  </a:rPr>
                  <a:t>breakdown point</a:t>
                </a:r>
                <a:r>
                  <a:rPr lang="en-US" sz="2100" dirty="0" smtClean="0">
                    <a:solidFill>
                      <a:srgbClr val="263B86"/>
                    </a:solidFill>
                    <a:latin typeface="Calibri"/>
                    <a:cs typeface="Calibri"/>
                  </a:rPr>
                  <a:t> of an estimator is the proportion of arbitrarily large data values that can be handled before giving an arbitrarily large estimator value (sample mean has a breakdown point of 1/n).</a:t>
                </a:r>
              </a:p>
              <a:p>
                <a:pPr marL="0" indent="0">
                  <a:buNone/>
                </a:pPr>
                <a:endParaRPr lang="en-US" sz="2100" b="1" dirty="0">
                  <a:solidFill>
                    <a:srgbClr val="263B86"/>
                  </a:solidFill>
                  <a:latin typeface="Calibri"/>
                  <a:cs typeface="Calibri"/>
                </a:endParaRPr>
              </a:p>
              <a:p>
                <a:pPr marL="0" indent="0">
                  <a:buNone/>
                </a:pPr>
                <a:r>
                  <a:rPr lang="en-US" sz="2100" b="1" dirty="0" smtClean="0">
                    <a:solidFill>
                      <a:srgbClr val="263B86"/>
                    </a:solidFill>
                    <a:latin typeface="Calibri"/>
                    <a:cs typeface="Calibri"/>
                  </a:rPr>
                  <a:t>M estimators</a:t>
                </a:r>
                <a:r>
                  <a:rPr lang="en-US" sz="2100" dirty="0" smtClean="0">
                    <a:solidFill>
                      <a:srgbClr val="263B86"/>
                    </a:solidFill>
                    <a:latin typeface="Calibri"/>
                    <a:cs typeface="Calibri"/>
                  </a:rPr>
                  <a:t> modify the underlying likelihood estimator to be less sensitive than the classic L</a:t>
                </a:r>
                <a:r>
                  <a:rPr lang="en-US" sz="2100" baseline="-25000" dirty="0" smtClean="0">
                    <a:solidFill>
                      <a:srgbClr val="263B86"/>
                    </a:solidFill>
                    <a:latin typeface="Calibri"/>
                    <a:cs typeface="Calibri"/>
                  </a:rPr>
                  <a:t>2</a:t>
                </a:r>
                <a:r>
                  <a:rPr lang="en-US" sz="2100" dirty="0" smtClean="0">
                    <a:solidFill>
                      <a:srgbClr val="263B86"/>
                    </a:solidFill>
                    <a:latin typeface="Calibri"/>
                    <a:cs typeface="Calibri"/>
                  </a:rPr>
                  <a:t> norm: for any function 𝜓, any solution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𝑀</m:t>
                            </m:r>
                          </m:sub>
                        </m:sSub>
                      </m:e>
                    </m:acc>
                  </m:oMath>
                </a14:m>
                <a:r>
                  <a:rPr lang="en-US" sz="2100" dirty="0" smtClean="0">
                    <a:solidFill>
                      <a:srgbClr val="263B86"/>
                    </a:solidFill>
                    <a:latin typeface="Calibri"/>
                    <a:cs typeface="Calibri"/>
                  </a:rPr>
                  <a:t> is an M-estimator:</a:t>
                </a:r>
                <a:endParaRPr lang="en-US" sz="2100" b="1"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nary>
                        <m:naryPr>
                          <m:chr m:val="∑"/>
                          <m:ctrlPr>
                            <a:rPr lang="is-IS" sz="2100" b="0" i="1" smtClean="0">
                              <a:solidFill>
                                <a:srgbClr val="263B86"/>
                              </a:solidFill>
                              <a:latin typeface="Cambria Math" charset="0"/>
                              <a:cs typeface="Calibri"/>
                            </a:rPr>
                          </m:ctrlPr>
                        </m:naryPr>
                        <m:sub>
                          <m:r>
                            <m:rPr>
                              <m:brk m:alnAt="23"/>
                            </m:rP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𝑛</m:t>
                          </m:r>
                        </m:sup>
                        <m:e>
                          <m:r>
                            <a:rPr lang="is-IS" sz="2100" b="0" i="1" smtClean="0">
                              <a:solidFill>
                                <a:srgbClr val="263B86"/>
                              </a:solidFill>
                              <a:latin typeface="Cambria Math" charset="0"/>
                              <a:ea typeface="Cambria Math" charset="0"/>
                              <a:cs typeface="Cambria Math" charset="0"/>
                            </a:rPr>
                            <m:t>𝜓</m:t>
                          </m:r>
                          <m:d>
                            <m:dPr>
                              <m:ctrlPr>
                                <a:rPr lang="mr-IN" sz="2100" b="0" i="1" smtClean="0">
                                  <a:solidFill>
                                    <a:srgbClr val="263B86"/>
                                  </a:solidFill>
                                  <a:latin typeface="Cambria Math" charset="0"/>
                                  <a:ea typeface="Cambria Math" charset="0"/>
                                  <a:cs typeface="Cambria Math" charset="0"/>
                                </a:rPr>
                              </m:ctrlPr>
                            </m:d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𝑦</m:t>
                                  </m:r>
                                </m:e>
                                <m:sub>
                                  <m:r>
                                    <a:rPr lang="en-US" sz="2100" b="0" i="1" smtClean="0">
                                      <a:solidFill>
                                        <a:srgbClr val="263B86"/>
                                      </a:solidFill>
                                      <a:latin typeface="Cambria Math" charset="0"/>
                                      <a:ea typeface="Cambria Math" charset="0"/>
                                      <a:cs typeface="Cambria Math" charset="0"/>
                                    </a:rPr>
                                    <m:t>𝑖</m:t>
                                  </m:r>
                                </m:sub>
                              </m:sSub>
                              <m:r>
                                <a:rPr lang="en-US" sz="2100" b="0" i="1" smtClean="0">
                                  <a:solidFill>
                                    <a:srgbClr val="263B86"/>
                                  </a:solidFill>
                                  <a:latin typeface="Cambria Math" charset="0"/>
                                  <a:ea typeface="Cambria Math" charset="0"/>
                                  <a:cs typeface="Cambria Math" charset="0"/>
                                </a:rPr>
                                <m:t>−</m:t>
                              </m:r>
                              <m:acc>
                                <m:accPr>
                                  <m:chr m:val="̂"/>
                                  <m:ctrlPr>
                                    <a:rPr lang="en-US" sz="2100" b="0" i="1" smtClean="0">
                                      <a:solidFill>
                                        <a:srgbClr val="263B86"/>
                                      </a:solidFill>
                                      <a:latin typeface="Cambria Math" charset="0"/>
                                      <a:ea typeface="Cambria Math" charset="0"/>
                                      <a:cs typeface="Cambria Math" charset="0"/>
                                    </a:rPr>
                                  </m:ctrlPr>
                                </m:acc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𝑀</m:t>
                                      </m:r>
                                    </m:sub>
                                  </m:sSub>
                                </m:e>
                              </m:acc>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sub>
                              </m:sSub>
                            </m:e>
                          </m:d>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𝑖</m:t>
                              </m:r>
                            </m:sub>
                          </m:sSub>
                          <m:r>
                            <a:rPr lang="en-US" sz="2100" b="0" i="1" smtClean="0">
                              <a:solidFill>
                                <a:srgbClr val="263B86"/>
                              </a:solidFill>
                              <a:latin typeface="Cambria Math" charset="0"/>
                              <a:ea typeface="Cambria Math" charset="0"/>
                              <a:cs typeface="Cambria Math" charset="0"/>
                            </a:rPr>
                            <m:t>=0</m:t>
                          </m:r>
                        </m:e>
                      </m:nary>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334000"/>
              </a:xfrm>
              <a:blipFill rotWithShape="0">
                <a:blip r:embed="rId3"/>
                <a:stretch>
                  <a:fillRect l="-960" t="-1371" r="-720"/>
                </a:stretch>
              </a:blipFill>
            </p:spPr>
            <p:txBody>
              <a:bodyPr/>
              <a:lstStyle/>
              <a:p>
                <a:r>
                  <a:rPr lang="en-US">
                    <a:noFill/>
                  </a:rPr>
                  <a:t> </a:t>
                </a:r>
              </a:p>
            </p:txBody>
          </p:sp>
        </mc:Fallback>
      </mc:AlternateContent>
    </p:spTree>
    <p:extLst>
      <p:ext uri="{BB962C8B-B14F-4D97-AF65-F5344CB8AC3E}">
        <p14:creationId xmlns:p14="http://schemas.microsoft.com/office/powerpoint/2010/main" val="56747480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24</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Robust regression: Huber loss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Ideally the M estimator increases less than the square of the residual and has a unique minimum at zero. One common example is the </a:t>
                </a:r>
                <a:r>
                  <a:rPr lang="en-US" sz="2100" b="1" dirty="0" smtClean="0">
                    <a:solidFill>
                      <a:srgbClr val="263B86"/>
                    </a:solidFill>
                    <a:latin typeface="Calibri"/>
                    <a:cs typeface="Calibri"/>
                  </a:rPr>
                  <a:t>Huber estimator</a:t>
                </a:r>
                <a:r>
                  <a:rPr lang="en-US" sz="2100" dirty="0" smtClean="0">
                    <a:solidFill>
                      <a:srgbClr val="263B86"/>
                    </a:solidFill>
                    <a:latin typeface="Calibri"/>
                    <a:cs typeface="Calibri"/>
                  </a:rPr>
                  <a:t> which minimizes:</a:t>
                </a:r>
              </a:p>
              <a:p>
                <a:pPr marL="0" indent="0">
                  <a:buNone/>
                </a:pPr>
                <a:endParaRPr lang="en-US" sz="2100" b="1"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𝐿</m:t>
                          </m:r>
                        </m:e>
                        <m:sub>
                          <m:r>
                            <a:rPr lang="en-US" sz="2100" b="0" i="1" smtClean="0">
                              <a:solidFill>
                                <a:srgbClr val="263B86"/>
                              </a:solidFill>
                              <a:latin typeface="Cambria Math" charset="0"/>
                              <a:cs typeface="Calibri"/>
                            </a:rPr>
                            <m:t>𝐻𝑢𝑏𝑒𝑟</m:t>
                          </m:r>
                        </m:sub>
                      </m:sSub>
                      <m:r>
                        <a:rPr lang="en-US" sz="2100" b="0" i="1" smtClean="0">
                          <a:solidFill>
                            <a:srgbClr val="263B86"/>
                          </a:solidFill>
                          <a:latin typeface="Cambria Math" charset="0"/>
                          <a:cs typeface="Calibri"/>
                        </a:rPr>
                        <m:t>=</m:t>
                      </m:r>
                      <m:d>
                        <m:dPr>
                          <m:begChr m:val="{"/>
                          <m:endChr m:val=""/>
                          <m:ctrlPr>
                            <a:rPr lang="mr-IN" sz="2100" b="0" i="1" smtClean="0">
                              <a:solidFill>
                                <a:srgbClr val="263B86"/>
                              </a:solidFill>
                              <a:latin typeface="Cambria Math" charset="0"/>
                              <a:cs typeface="Calibri"/>
                            </a:rPr>
                          </m:ctrlPr>
                        </m:dPr>
                        <m:e>
                          <m:eqArr>
                            <m:eqArrPr>
                              <m:ctrlPr>
                                <a:rPr lang="mr-IN" sz="2100" b="0" i="1" smtClean="0">
                                  <a:solidFill>
                                    <a:srgbClr val="263B86"/>
                                  </a:solidFill>
                                  <a:latin typeface="Cambria Math" charset="0"/>
                                  <a:cs typeface="Calibri"/>
                                </a:rPr>
                              </m:ctrlPr>
                            </m:eqArrPr>
                            <m:e>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2</m:t>
                                  </m:r>
                                </m:den>
                              </m:f>
                              <m:sSup>
                                <m:sSupPr>
                                  <m:ctrlPr>
                                    <a:rPr lang="mr-IN" sz="2100" b="0" i="1" smtClean="0">
                                      <a:solidFill>
                                        <a:srgbClr val="263B86"/>
                                      </a:solidFill>
                                      <a:latin typeface="Cambria Math" charset="0"/>
                                      <a:cs typeface="Calibri"/>
                                    </a:rPr>
                                  </m:ctrlPr>
                                </m:sSupPr>
                                <m:e>
                                  <m:d>
                                    <m:dPr>
                                      <m:ctrlPr>
                                        <a:rPr lang="mr-IN" sz="2100" b="0" i="1" smtClean="0">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e>
                                      </m:acc>
                                    </m:e>
                                  </m:d>
                                </m:e>
                                <m:sup>
                                  <m:r>
                                    <a:rPr lang="en-US" sz="2100" b="0" i="1" smtClean="0">
                                      <a:solidFill>
                                        <a:srgbClr val="263B86"/>
                                      </a:solidFill>
                                      <a:latin typeface="Cambria Math" charset="0"/>
                                      <a:cs typeface="Calibri"/>
                                    </a:rPr>
                                    <m:t>2</m:t>
                                  </m:r>
                                </m:sup>
                              </m:sSup>
                              <m:r>
                                <a:rPr lang="en-US" sz="2100" b="0" i="1" smtClean="0">
                                  <a:solidFill>
                                    <a:srgbClr val="263B86"/>
                                  </a:solidFill>
                                  <a:latin typeface="Cambria Math" charset="0"/>
                                  <a:cs typeface="Calibri"/>
                                </a:rPr>
                                <m:t> </m:t>
                              </m:r>
                              <m:r>
                                <m:rPr>
                                  <m:sty m:val="p"/>
                                </m:rPr>
                                <a:rPr lang="en-US" sz="2100" b="0" i="0" smtClean="0">
                                  <a:solidFill>
                                    <a:srgbClr val="263B86"/>
                                  </a:solidFill>
                                  <a:latin typeface="Cambria Math" charset="0"/>
                                  <a:cs typeface="Calibri"/>
                                </a:rPr>
                                <m:t>for</m:t>
                              </m:r>
                              <m:r>
                                <a:rPr lang="en-US" sz="2100" b="0" i="1" smtClean="0">
                                  <a:solidFill>
                                    <a:srgbClr val="263B86"/>
                                  </a:solidFill>
                                  <a:latin typeface="Cambria Math" charset="0"/>
                                  <a:cs typeface="Calibri"/>
                                </a:rPr>
                                <m:t> </m:t>
                              </m:r>
                              <m:d>
                                <m:dPr>
                                  <m:begChr m:val="|"/>
                                  <m:endChr m:val="|"/>
                                  <m:ctrlPr>
                                    <a:rPr lang="hr-HR"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e>
                                  </m:acc>
                                </m:e>
                              </m:d>
                              <m:r>
                                <a:rPr lang="en-US" sz="2100" i="1">
                                  <a:solidFill>
                                    <a:srgbClr val="263B86"/>
                                  </a:solidFill>
                                  <a:latin typeface="Cambria Math" charset="0"/>
                                  <a:ea typeface="Cambria Math" charset="0"/>
                                  <a:cs typeface="Calibri"/>
                                </a:rPr>
                                <m:t>≤</m:t>
                              </m:r>
                              <m:r>
                                <a:rPr lang="en-US" sz="2100" b="0" i="1" smtClean="0">
                                  <a:solidFill>
                                    <a:srgbClr val="263B86"/>
                                  </a:solidFill>
                                  <a:latin typeface="Cambria Math" charset="0"/>
                                  <a:ea typeface="Cambria Math" charset="0"/>
                                  <a:cs typeface="Calibri"/>
                                </a:rPr>
                                <m:t>𝑐</m:t>
                              </m:r>
                            </m:e>
                            <m:e>
                              <m:r>
                                <a:rPr lang="en-US" sz="2100" b="0" i="1" smtClean="0">
                                  <a:solidFill>
                                    <a:srgbClr val="263B86"/>
                                  </a:solidFill>
                                  <a:latin typeface="Cambria Math" charset="0"/>
                                  <a:cs typeface="Calibri"/>
                                </a:rPr>
                                <m:t>𝑐</m:t>
                              </m:r>
                              <m:d>
                                <m:dPr>
                                  <m:begChr m:val="|"/>
                                  <m:endChr m:val="|"/>
                                  <m:ctrlPr>
                                    <a:rPr lang="hr-HR" sz="2100" b="0" i="1" smtClean="0">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e>
                                  </m:acc>
                                </m:e>
                              </m:d>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2</m:t>
                                  </m:r>
                                </m:den>
                              </m:f>
                              <m:sSup>
                                <m:sSupPr>
                                  <m:ctrlPr>
                                    <a:rPr lang="mr-IN" sz="2100" b="0" i="1" smtClean="0">
                                      <a:solidFill>
                                        <a:srgbClr val="263B86"/>
                                      </a:solidFill>
                                      <a:latin typeface="Cambria Math" charset="0"/>
                                      <a:cs typeface="Calibri"/>
                                    </a:rPr>
                                  </m:ctrlPr>
                                </m:sSupPr>
                                <m:e>
                                  <m:r>
                                    <a:rPr lang="en-US" sz="2100" b="0" i="1" smtClean="0">
                                      <a:solidFill>
                                        <a:srgbClr val="263B86"/>
                                      </a:solidFill>
                                      <a:latin typeface="Cambria Math" charset="0"/>
                                      <a:cs typeface="Calibri"/>
                                    </a:rPr>
                                    <m:t>𝑐</m:t>
                                  </m:r>
                                </m:e>
                                <m:sup>
                                  <m:r>
                                    <a:rPr lang="en-US" sz="2100" b="0" i="1" smtClean="0">
                                      <a:solidFill>
                                        <a:srgbClr val="263B86"/>
                                      </a:solidFill>
                                      <a:latin typeface="Cambria Math" charset="0"/>
                                      <a:cs typeface="Calibri"/>
                                    </a:rPr>
                                    <m:t>2</m:t>
                                  </m:r>
                                </m:sup>
                              </m:sSup>
                              <m:r>
                                <a:rPr lang="en-US" sz="2100" b="0" i="1" smtClean="0">
                                  <a:solidFill>
                                    <a:srgbClr val="263B86"/>
                                  </a:solidFill>
                                  <a:latin typeface="Cambria Math" charset="0"/>
                                  <a:cs typeface="Calibri"/>
                                </a:rPr>
                                <m:t> </m:t>
                              </m:r>
                              <m:r>
                                <m:rPr>
                                  <m:sty m:val="p"/>
                                </m:rPr>
                                <a:rPr lang="en-US" sz="2100" b="0" i="0" smtClean="0">
                                  <a:solidFill>
                                    <a:srgbClr val="263B86"/>
                                  </a:solidFill>
                                  <a:latin typeface="Cambria Math" charset="0"/>
                                  <a:cs typeface="Calibri"/>
                                </a:rPr>
                                <m:t>for</m:t>
                              </m:r>
                              <m:r>
                                <a:rPr lang="en-US" sz="2100" b="0" i="0" smtClean="0">
                                  <a:solidFill>
                                    <a:srgbClr val="263B86"/>
                                  </a:solidFill>
                                  <a:latin typeface="Cambria Math" charset="0"/>
                                  <a:cs typeface="Calibri"/>
                                </a:rPr>
                                <m:t> </m:t>
                              </m:r>
                              <m:d>
                                <m:dPr>
                                  <m:begChr m:val="|"/>
                                  <m:endChr m:val="|"/>
                                  <m:ctrlPr>
                                    <a:rPr lang="hr-HR"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e>
                                  </m:acc>
                                </m:e>
                              </m:d>
                              <m:r>
                                <a:rPr lang="en-US" sz="2100" i="1">
                                  <a:solidFill>
                                    <a:srgbClr val="263B86"/>
                                  </a:solidFill>
                                  <a:latin typeface="Cambria Math" charset="0"/>
                                  <a:ea typeface="Cambria Math" charset="0"/>
                                  <a:cs typeface="Calibri"/>
                                </a:rPr>
                                <m:t>≥</m:t>
                              </m:r>
                              <m:r>
                                <a:rPr lang="en-US" sz="2100" b="0" i="1" smtClean="0">
                                  <a:solidFill>
                                    <a:srgbClr val="263B86"/>
                                  </a:solidFill>
                                  <a:latin typeface="Cambria Math" charset="0"/>
                                  <a:ea typeface="Cambria Math" charset="0"/>
                                  <a:cs typeface="Calibri"/>
                                </a:rPr>
                                <m:t>𝑐</m:t>
                              </m:r>
                            </m:e>
                          </m:eqArr>
                        </m:e>
                      </m:d>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295400" y="4347411"/>
            <a:ext cx="2870200" cy="2152650"/>
          </a:xfrm>
          <a:prstGeom prst="rect">
            <a:avLst/>
          </a:prstGeom>
        </p:spPr>
      </p:pic>
      <p:pic>
        <p:nvPicPr>
          <p:cNvPr id="3" name="Picture 2"/>
          <p:cNvPicPr>
            <a:picLocks noChangeAspect="1"/>
          </p:cNvPicPr>
          <p:nvPr/>
        </p:nvPicPr>
        <p:blipFill>
          <a:blip r:embed="rId5"/>
          <a:stretch>
            <a:fillRect/>
          </a:stretch>
        </p:blipFill>
        <p:spPr>
          <a:xfrm>
            <a:off x="4800600" y="4347411"/>
            <a:ext cx="2152650" cy="2152650"/>
          </a:xfrm>
          <a:prstGeom prst="rect">
            <a:avLst/>
          </a:prstGeom>
        </p:spPr>
      </p:pic>
      <p:sp>
        <p:nvSpPr>
          <p:cNvPr id="5" name="TextBox 4"/>
          <p:cNvSpPr txBox="1"/>
          <p:nvPr/>
        </p:nvSpPr>
        <p:spPr>
          <a:xfrm>
            <a:off x="7196918" y="6104553"/>
            <a:ext cx="1527982" cy="307777"/>
          </a:xfrm>
          <a:prstGeom prst="rect">
            <a:avLst/>
          </a:prstGeom>
          <a:noFill/>
        </p:spPr>
        <p:txBody>
          <a:bodyPr wrap="none" rtlCol="0">
            <a:spAutoFit/>
          </a:bodyPr>
          <a:lstStyle/>
          <a:p>
            <a:r>
              <a:rPr lang="en-US" sz="1400" dirty="0" err="1" smtClean="0">
                <a:latin typeface="+mn-lt"/>
              </a:rPr>
              <a:t>Ivezic</a:t>
            </a:r>
            <a:r>
              <a:rPr lang="en-US" sz="1400" dirty="0" smtClean="0">
                <a:latin typeface="+mn-lt"/>
              </a:rPr>
              <a:t> et al. 2014</a:t>
            </a:r>
            <a:endParaRPr lang="en-US" sz="1400" dirty="0">
              <a:latin typeface="+mn-lt"/>
            </a:endParaRPr>
          </a:p>
        </p:txBody>
      </p:sp>
    </p:spTree>
    <p:extLst>
      <p:ext uri="{BB962C8B-B14F-4D97-AF65-F5344CB8AC3E}">
        <p14:creationId xmlns:p14="http://schemas.microsoft.com/office/powerpoint/2010/main" val="108288403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25</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Multiple linear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dirty="0" smtClean="0">
                    <a:solidFill>
                      <a:srgbClr val="263B86"/>
                    </a:solidFill>
                    <a:latin typeface="Calibri"/>
                    <a:cs typeface="Calibri"/>
                  </a:rPr>
                  <a:t>It is unlikely that any response variable </a:t>
                </a:r>
                <a:r>
                  <a:rPr lang="en-US" i="1" dirty="0" smtClean="0">
                    <a:solidFill>
                      <a:srgbClr val="263B86"/>
                    </a:solidFill>
                    <a:latin typeface="Calibri"/>
                    <a:cs typeface="Calibri"/>
                  </a:rPr>
                  <a:t>Y</a:t>
                </a:r>
                <a:r>
                  <a:rPr lang="en-US" dirty="0" smtClean="0">
                    <a:solidFill>
                      <a:srgbClr val="263B86"/>
                    </a:solidFill>
                    <a:latin typeface="Calibri"/>
                    <a:cs typeface="Calibri"/>
                  </a:rPr>
                  <a:t> depends solely on one predictor </a:t>
                </a:r>
                <a:r>
                  <a:rPr lang="en-US" i="1" dirty="0" smtClean="0">
                    <a:solidFill>
                      <a:srgbClr val="263B86"/>
                    </a:solidFill>
                    <a:latin typeface="Calibri"/>
                    <a:cs typeface="Calibri"/>
                  </a:rPr>
                  <a:t>x</a:t>
                </a:r>
                <a:r>
                  <a:rPr lang="en-US" dirty="0" smtClean="0">
                    <a:solidFill>
                      <a:srgbClr val="263B86"/>
                    </a:solidFill>
                    <a:latin typeface="Calibri"/>
                    <a:cs typeface="Calibri"/>
                  </a:rPr>
                  <a:t>. Rather, we expect </a:t>
                </a:r>
                <a:r>
                  <a:rPr lang="en-US" i="1" dirty="0" smtClean="0">
                    <a:solidFill>
                      <a:srgbClr val="263B86"/>
                    </a:solidFill>
                    <a:latin typeface="Calibri"/>
                    <a:cs typeface="Calibri"/>
                  </a:rPr>
                  <a:t>Y</a:t>
                </a:r>
                <a:r>
                  <a:rPr lang="en-US" dirty="0" smtClean="0">
                    <a:solidFill>
                      <a:srgbClr val="263B86"/>
                    </a:solidFill>
                    <a:latin typeface="Calibri"/>
                    <a:cs typeface="Calibri"/>
                  </a:rPr>
                  <a:t> is a function of multiple predictors </a:t>
                </a:r>
                <a:r>
                  <a:rPr lang="en-US" i="1" dirty="0" smtClean="0">
                    <a:solidFill>
                      <a:srgbClr val="263B86"/>
                    </a:solidFill>
                    <a:latin typeface="Calibri"/>
                    <a:cs typeface="Calibri"/>
                  </a:rPr>
                  <a:t>f(X</a:t>
                </a:r>
                <a:r>
                  <a:rPr lang="en-US" i="1" baseline="-25000" dirty="0" smtClean="0">
                    <a:solidFill>
                      <a:srgbClr val="263B86"/>
                    </a:solidFill>
                    <a:latin typeface="Calibri"/>
                    <a:cs typeface="Calibri"/>
                  </a:rPr>
                  <a:t>1</a:t>
                </a:r>
                <a:r>
                  <a:rPr lang="en-US" i="1" dirty="0" smtClean="0">
                    <a:solidFill>
                      <a:srgbClr val="263B86"/>
                    </a:solidFill>
                    <a:latin typeface="Calibri"/>
                    <a:cs typeface="Calibri"/>
                  </a:rPr>
                  <a:t>,</a:t>
                </a:r>
                <a:r>
                  <a:rPr lang="mr-IN" i="1" dirty="0" smtClean="0">
                    <a:solidFill>
                      <a:srgbClr val="263B86"/>
                    </a:solidFill>
                    <a:latin typeface="Calibri"/>
                    <a:cs typeface="Calibri"/>
                  </a:rPr>
                  <a:t>…</a:t>
                </a:r>
                <a:r>
                  <a:rPr lang="en-US" i="1" dirty="0" smtClean="0">
                    <a:solidFill>
                      <a:srgbClr val="263B86"/>
                    </a:solidFill>
                    <a:latin typeface="Calibri"/>
                    <a:cs typeface="Calibri"/>
                  </a:rPr>
                  <a:t>,X</a:t>
                </a:r>
                <a:r>
                  <a:rPr lang="en-US" i="1" baseline="-25000" dirty="0" smtClean="0">
                    <a:solidFill>
                      <a:srgbClr val="263B86"/>
                    </a:solidFill>
                    <a:latin typeface="Calibri"/>
                    <a:cs typeface="Calibri"/>
                  </a:rPr>
                  <a:t>J</a:t>
                </a:r>
                <a:r>
                  <a:rPr lang="en-US" i="1" dirty="0" smtClean="0">
                    <a:solidFill>
                      <a:srgbClr val="263B86"/>
                    </a:solidFill>
                    <a:latin typeface="Calibri"/>
                    <a:cs typeface="Calibri"/>
                  </a:rPr>
                  <a:t>). </a:t>
                </a:r>
                <a:r>
                  <a:rPr lang="en-US" dirty="0" smtClean="0">
                    <a:solidFill>
                      <a:srgbClr val="263B86"/>
                    </a:solidFill>
                    <a:latin typeface="Calibri"/>
                    <a:cs typeface="Calibri"/>
                  </a:rPr>
                  <a:t>We can still assume a linear form, though:</a:t>
                </a:r>
              </a:p>
              <a:p>
                <a:pPr marL="0" indent="0">
                  <a:buNone/>
                </a:pPr>
                <a:endParaRPr lang="en-US"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263B86"/>
                          </a:solidFill>
                          <a:latin typeface="Cambria Math" charset="0"/>
                          <a:cs typeface="Calibri"/>
                        </a:rPr>
                        <m:t>𝑦</m:t>
                      </m:r>
                      <m:r>
                        <a:rPr lang="en-US" b="0" i="1" smtClean="0">
                          <a:solidFill>
                            <a:srgbClr val="263B86"/>
                          </a:solidFill>
                          <a:latin typeface="Cambria Math" charset="0"/>
                          <a:cs typeface="Calibri"/>
                        </a:rPr>
                        <m:t>=</m:t>
                      </m:r>
                      <m:r>
                        <a:rPr lang="en-US" b="0" i="1" smtClean="0">
                          <a:solidFill>
                            <a:srgbClr val="263B86"/>
                          </a:solidFill>
                          <a:latin typeface="Cambria Math" charset="0"/>
                          <a:cs typeface="Calibri"/>
                        </a:rPr>
                        <m:t>𝑓</m:t>
                      </m:r>
                      <m:d>
                        <m:dPr>
                          <m:ctrlPr>
                            <a:rPr lang="en-US" b="0" i="1" smtClean="0">
                              <a:solidFill>
                                <a:srgbClr val="263B86"/>
                              </a:solidFill>
                              <a:latin typeface="Cambria Math" charset="0"/>
                              <a:cs typeface="Calibri"/>
                            </a:rPr>
                          </m:ctrlPr>
                        </m:dPr>
                        <m:e>
                          <m:sSub>
                            <m:sSubPr>
                              <m:ctrlPr>
                                <a:rPr lang="en-US" b="0" i="1" smtClean="0">
                                  <a:solidFill>
                                    <a:srgbClr val="263B86"/>
                                  </a:solidFill>
                                  <a:latin typeface="Cambria Math" charset="0"/>
                                  <a:cs typeface="Calibri"/>
                                </a:rPr>
                              </m:ctrlPr>
                            </m:sSubPr>
                            <m:e>
                              <m:r>
                                <a:rPr lang="en-US" b="0" i="1" smtClean="0">
                                  <a:solidFill>
                                    <a:srgbClr val="263B86"/>
                                  </a:solidFill>
                                  <a:latin typeface="Cambria Math" charset="0"/>
                                  <a:cs typeface="Calibri"/>
                                </a:rPr>
                                <m:t>𝑋</m:t>
                              </m:r>
                            </m:e>
                            <m:sub>
                              <m:r>
                                <a:rPr lang="en-US" b="0" i="1" smtClean="0">
                                  <a:solidFill>
                                    <a:srgbClr val="263B86"/>
                                  </a:solidFill>
                                  <a:latin typeface="Cambria Math" charset="0"/>
                                  <a:cs typeface="Calibri"/>
                                </a:rPr>
                                <m:t>1</m:t>
                              </m:r>
                            </m:sub>
                          </m:sSub>
                          <m:r>
                            <a:rPr lang="en-US" b="0" i="1" smtClean="0">
                              <a:solidFill>
                                <a:srgbClr val="263B86"/>
                              </a:solidFill>
                              <a:latin typeface="Cambria Math" charset="0"/>
                              <a:cs typeface="Calibri"/>
                            </a:rPr>
                            <m:t>,…,</m:t>
                          </m:r>
                          <m:sSub>
                            <m:sSubPr>
                              <m:ctrlPr>
                                <a:rPr lang="en-US" b="0" i="1" smtClean="0">
                                  <a:solidFill>
                                    <a:srgbClr val="263B86"/>
                                  </a:solidFill>
                                  <a:latin typeface="Cambria Math" charset="0"/>
                                  <a:cs typeface="Calibri"/>
                                </a:rPr>
                              </m:ctrlPr>
                            </m:sSubPr>
                            <m:e>
                              <m:r>
                                <a:rPr lang="en-US" b="0" i="1" smtClean="0">
                                  <a:solidFill>
                                    <a:srgbClr val="263B86"/>
                                  </a:solidFill>
                                  <a:latin typeface="Cambria Math" charset="0"/>
                                  <a:cs typeface="Calibri"/>
                                </a:rPr>
                                <m:t>𝑋</m:t>
                              </m:r>
                            </m:e>
                            <m:sub>
                              <m:r>
                                <a:rPr lang="en-US" b="0" i="1" smtClean="0">
                                  <a:solidFill>
                                    <a:srgbClr val="263B86"/>
                                  </a:solidFill>
                                  <a:latin typeface="Cambria Math" charset="0"/>
                                  <a:cs typeface="Calibri"/>
                                </a:rPr>
                                <m:t>𝐽</m:t>
                              </m:r>
                            </m:sub>
                          </m:sSub>
                        </m:e>
                      </m:d>
                      <m:r>
                        <a:rPr lang="en-US" b="0" i="1" smtClean="0">
                          <a:solidFill>
                            <a:srgbClr val="263B86"/>
                          </a:solidFill>
                          <a:latin typeface="Cambria Math" charset="0"/>
                          <a:cs typeface="Calibri"/>
                        </a:rPr>
                        <m:t>+</m:t>
                      </m:r>
                      <m:r>
                        <a:rPr lang="en-US" b="0" i="1" smtClean="0">
                          <a:solidFill>
                            <a:srgbClr val="263B86"/>
                          </a:solidFill>
                          <a:latin typeface="Cambria Math" charset="0"/>
                          <a:ea typeface="Cambria Math" charset="0"/>
                          <a:cs typeface="Cambria Math" charset="0"/>
                        </a:rPr>
                        <m:t>𝜖</m:t>
                      </m:r>
                      <m:r>
                        <a:rPr lang="en-US" b="0" i="1" smtClean="0">
                          <a:solidFill>
                            <a:srgbClr val="263B86"/>
                          </a:solidFill>
                          <a:latin typeface="Cambria Math" charset="0"/>
                          <a:ea typeface="Cambria Math" charset="0"/>
                          <a:cs typeface="Cambria Math" charset="0"/>
                        </a:rPr>
                        <m:t>=</m:t>
                      </m:r>
                      <m:sSub>
                        <m:sSubPr>
                          <m:ctrlPr>
                            <a:rPr lang="en-US" b="0" i="1" smtClean="0">
                              <a:solidFill>
                                <a:srgbClr val="263B86"/>
                              </a:solidFill>
                              <a:latin typeface="Cambria Math" charset="0"/>
                              <a:ea typeface="Cambria Math" charset="0"/>
                              <a:cs typeface="Cambria Math" charset="0"/>
                            </a:rPr>
                          </m:ctrlPr>
                        </m:sSubPr>
                        <m:e>
                          <m:r>
                            <a:rPr lang="en-US" b="0" i="1" smtClean="0">
                              <a:solidFill>
                                <a:srgbClr val="263B86"/>
                              </a:solidFill>
                              <a:latin typeface="Cambria Math" charset="0"/>
                              <a:ea typeface="Cambria Math" charset="0"/>
                              <a:cs typeface="Cambria Math" charset="0"/>
                            </a:rPr>
                            <m:t>𝛽</m:t>
                          </m:r>
                        </m:e>
                        <m:sub>
                          <m:r>
                            <a:rPr lang="en-US" b="0" i="1" smtClean="0">
                              <a:solidFill>
                                <a:srgbClr val="263B86"/>
                              </a:solidFill>
                              <a:latin typeface="Cambria Math" charset="0"/>
                              <a:ea typeface="Cambria Math" charset="0"/>
                              <a:cs typeface="Cambria Math" charset="0"/>
                            </a:rPr>
                            <m:t>0</m:t>
                          </m:r>
                        </m:sub>
                      </m:sSub>
                      <m:r>
                        <a:rPr lang="en-US" b="0" i="1" smtClean="0">
                          <a:solidFill>
                            <a:srgbClr val="263B86"/>
                          </a:solidFill>
                          <a:latin typeface="Cambria Math" charset="0"/>
                          <a:ea typeface="Cambria Math" charset="0"/>
                          <a:cs typeface="Cambria Math" charset="0"/>
                        </a:rPr>
                        <m:t>+</m:t>
                      </m:r>
                      <m:sSub>
                        <m:sSubPr>
                          <m:ctrlPr>
                            <a:rPr lang="en-US" i="1">
                              <a:solidFill>
                                <a:srgbClr val="263B86"/>
                              </a:solidFill>
                              <a:latin typeface="Cambria Math" charset="0"/>
                              <a:ea typeface="Cambria Math" charset="0"/>
                              <a:cs typeface="Cambria Math" charset="0"/>
                            </a:rPr>
                          </m:ctrlPr>
                        </m:sSubPr>
                        <m:e>
                          <m:r>
                            <a:rPr lang="en-US" i="1">
                              <a:solidFill>
                                <a:srgbClr val="263B86"/>
                              </a:solidFill>
                              <a:latin typeface="Cambria Math" charset="0"/>
                              <a:ea typeface="Cambria Math" charset="0"/>
                              <a:cs typeface="Cambria Math" charset="0"/>
                            </a:rPr>
                            <m:t>𝛽</m:t>
                          </m:r>
                        </m:e>
                        <m:sub>
                          <m:r>
                            <a:rPr lang="en-US" b="0" i="1" smtClean="0">
                              <a:solidFill>
                                <a:srgbClr val="263B86"/>
                              </a:solidFill>
                              <a:latin typeface="Cambria Math" charset="0"/>
                              <a:ea typeface="Cambria Math" charset="0"/>
                              <a:cs typeface="Cambria Math" charset="0"/>
                            </a:rPr>
                            <m:t>1</m:t>
                          </m:r>
                        </m:sub>
                      </m:sSub>
                      <m:sSub>
                        <m:sSubPr>
                          <m:ctrlPr>
                            <a:rPr lang="en-US" i="1" smtClean="0">
                              <a:solidFill>
                                <a:srgbClr val="263B86"/>
                              </a:solidFill>
                              <a:latin typeface="Cambria Math" charset="0"/>
                              <a:ea typeface="Cambria Math" charset="0"/>
                              <a:cs typeface="Cambria Math" charset="0"/>
                            </a:rPr>
                          </m:ctrlPr>
                        </m:sSubPr>
                        <m:e>
                          <m:r>
                            <a:rPr lang="en-US" b="0" i="1" smtClean="0">
                              <a:solidFill>
                                <a:srgbClr val="263B86"/>
                              </a:solidFill>
                              <a:latin typeface="Cambria Math" charset="0"/>
                              <a:ea typeface="Cambria Math" charset="0"/>
                              <a:cs typeface="Cambria Math" charset="0"/>
                            </a:rPr>
                            <m:t>𝑥</m:t>
                          </m:r>
                        </m:e>
                        <m:sub>
                          <m:r>
                            <a:rPr lang="en-US" b="0" i="1" smtClean="0">
                              <a:solidFill>
                                <a:srgbClr val="263B86"/>
                              </a:solidFill>
                              <a:latin typeface="Cambria Math" charset="0"/>
                              <a:ea typeface="Cambria Math" charset="0"/>
                              <a:cs typeface="Cambria Math" charset="0"/>
                            </a:rPr>
                            <m:t>1</m:t>
                          </m:r>
                        </m:sub>
                      </m:sSub>
                      <m:r>
                        <a:rPr lang="en-US" b="0" i="1" smtClean="0">
                          <a:solidFill>
                            <a:srgbClr val="263B86"/>
                          </a:solidFill>
                          <a:latin typeface="Cambria Math" charset="0"/>
                          <a:ea typeface="Cambria Math" charset="0"/>
                          <a:cs typeface="Cambria Math" charset="0"/>
                        </a:rPr>
                        <m:t>+…+</m:t>
                      </m:r>
                      <m:sSub>
                        <m:sSubPr>
                          <m:ctrlPr>
                            <a:rPr lang="en-US" i="1">
                              <a:solidFill>
                                <a:srgbClr val="263B86"/>
                              </a:solidFill>
                              <a:latin typeface="Cambria Math" charset="0"/>
                              <a:ea typeface="Cambria Math" charset="0"/>
                              <a:cs typeface="Cambria Math" charset="0"/>
                            </a:rPr>
                          </m:ctrlPr>
                        </m:sSubPr>
                        <m:e>
                          <m:r>
                            <a:rPr lang="en-US" i="1">
                              <a:solidFill>
                                <a:srgbClr val="263B86"/>
                              </a:solidFill>
                              <a:latin typeface="Cambria Math" charset="0"/>
                              <a:ea typeface="Cambria Math" charset="0"/>
                              <a:cs typeface="Cambria Math" charset="0"/>
                            </a:rPr>
                            <m:t>𝛽</m:t>
                          </m:r>
                        </m:e>
                        <m:sub>
                          <m:r>
                            <a:rPr lang="en-US" b="0" i="1" smtClean="0">
                              <a:solidFill>
                                <a:srgbClr val="263B86"/>
                              </a:solidFill>
                              <a:latin typeface="Cambria Math" charset="0"/>
                              <a:ea typeface="Cambria Math" charset="0"/>
                              <a:cs typeface="Cambria Math" charset="0"/>
                            </a:rPr>
                            <m:t>𝐽</m:t>
                          </m:r>
                        </m:sub>
                      </m:sSub>
                      <m:sSub>
                        <m:sSubPr>
                          <m:ctrlPr>
                            <a:rPr lang="en-US" i="1" smtClean="0">
                              <a:solidFill>
                                <a:srgbClr val="263B86"/>
                              </a:solidFill>
                              <a:latin typeface="Cambria Math" charset="0"/>
                              <a:ea typeface="Cambria Math" charset="0"/>
                              <a:cs typeface="Cambria Math" charset="0"/>
                            </a:rPr>
                          </m:ctrlPr>
                        </m:sSubPr>
                        <m:e>
                          <m:r>
                            <a:rPr lang="en-US" i="1">
                              <a:solidFill>
                                <a:srgbClr val="263B86"/>
                              </a:solidFill>
                              <a:latin typeface="Cambria Math" charset="0"/>
                              <a:ea typeface="Cambria Math" charset="0"/>
                              <a:cs typeface="Cambria Math" charset="0"/>
                            </a:rPr>
                            <m:t>𝑥</m:t>
                          </m:r>
                        </m:e>
                        <m:sub>
                          <m:r>
                            <a:rPr lang="en-US" b="0" i="1" smtClean="0">
                              <a:solidFill>
                                <a:srgbClr val="263B86"/>
                              </a:solidFill>
                              <a:latin typeface="Cambria Math" charset="0"/>
                              <a:ea typeface="Cambria Math" charset="0"/>
                              <a:cs typeface="Cambria Math" charset="0"/>
                            </a:rPr>
                            <m:t>𝐽</m:t>
                          </m:r>
                        </m:sub>
                      </m:sSub>
                      <m:r>
                        <a:rPr lang="en-US" i="1">
                          <a:solidFill>
                            <a:srgbClr val="263B86"/>
                          </a:solidFill>
                          <a:latin typeface="Cambria Math" charset="0"/>
                          <a:cs typeface="Calibri"/>
                        </a:rPr>
                        <m:t>+</m:t>
                      </m:r>
                      <m:r>
                        <a:rPr lang="en-US" i="1">
                          <a:solidFill>
                            <a:srgbClr val="263B86"/>
                          </a:solidFill>
                          <a:latin typeface="Cambria Math" charset="0"/>
                          <a:ea typeface="Cambria Math" charset="0"/>
                          <a:cs typeface="Cambria Math" charset="0"/>
                        </a:rPr>
                        <m:t>𝜖</m:t>
                      </m:r>
                    </m:oMath>
                  </m:oMathPara>
                </a14:m>
                <a:endParaRPr lang="en-US" dirty="0" smtClean="0">
                  <a:solidFill>
                    <a:srgbClr val="263B86"/>
                  </a:solidFill>
                  <a:latin typeface="Calibri"/>
                  <a:cs typeface="Calibri"/>
                </a:endParaRPr>
              </a:p>
              <a:p>
                <a:pPr marL="0" indent="0">
                  <a:buNone/>
                </a:pPr>
                <a:endParaRPr lang="en-US" dirty="0">
                  <a:solidFill>
                    <a:srgbClr val="263B86"/>
                  </a:solidFill>
                  <a:latin typeface="Calibri"/>
                  <a:cs typeface="Calibri"/>
                </a:endParaRPr>
              </a:p>
              <a:p>
                <a:pPr marL="0" indent="0">
                  <a:buNone/>
                </a:pPr>
                <a:r>
                  <a:rPr lang="en-US" dirty="0" smtClean="0">
                    <a:solidFill>
                      <a:srgbClr val="263B86"/>
                    </a:solidFill>
                    <a:latin typeface="Calibri"/>
                    <a:cs typeface="Calibri"/>
                  </a:rPr>
                  <a:t>Hence, </a:t>
                </a:r>
                <a14:m>
                  <m:oMath xmlns:m="http://schemas.openxmlformats.org/officeDocument/2006/math">
                    <m:acc>
                      <m:accPr>
                        <m:chr m:val="̂"/>
                        <m:ctrlPr>
                          <a:rPr lang="en-US" i="1" smtClean="0">
                            <a:solidFill>
                              <a:srgbClr val="263B86"/>
                            </a:solidFill>
                            <a:latin typeface="Cambria Math" charset="0"/>
                            <a:cs typeface="Calibri"/>
                          </a:rPr>
                        </m:ctrlPr>
                      </m:accPr>
                      <m:e>
                        <m:r>
                          <a:rPr lang="en-US" b="0" i="1" smtClean="0">
                            <a:solidFill>
                              <a:srgbClr val="263B86"/>
                            </a:solidFill>
                            <a:latin typeface="Cambria Math" charset="0"/>
                            <a:cs typeface="Calibri"/>
                          </a:rPr>
                          <m:t>𝑓</m:t>
                        </m:r>
                      </m:e>
                    </m:acc>
                  </m:oMath>
                </a14:m>
                <a:r>
                  <a:rPr lang="en-US" dirty="0" smtClean="0">
                    <a:solidFill>
                      <a:srgbClr val="263B86"/>
                    </a:solidFill>
                    <a:latin typeface="Calibri"/>
                    <a:cs typeface="Calibri"/>
                  </a:rPr>
                  <a:t> has the form:</a:t>
                </a:r>
              </a:p>
              <a:p>
                <a:pPr marL="0" indent="0">
                  <a:buNone/>
                </a:pPr>
                <a:endParaRPr lang="en-US"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solidFill>
                                <a:srgbClr val="263B86"/>
                              </a:solidFill>
                              <a:latin typeface="Cambria Math" charset="0"/>
                              <a:cs typeface="Calibri"/>
                            </a:rPr>
                          </m:ctrlPr>
                        </m:accPr>
                        <m:e>
                          <m:r>
                            <a:rPr lang="en-US" b="0" i="1" smtClean="0">
                              <a:solidFill>
                                <a:srgbClr val="263B86"/>
                              </a:solidFill>
                              <a:latin typeface="Cambria Math" charset="0"/>
                              <a:cs typeface="Calibri"/>
                            </a:rPr>
                            <m:t>𝑦</m:t>
                          </m:r>
                        </m:e>
                      </m:acc>
                      <m:r>
                        <a:rPr lang="en-US" b="0" i="1" smtClean="0">
                          <a:solidFill>
                            <a:srgbClr val="263B86"/>
                          </a:solidFill>
                          <a:latin typeface="Cambria Math" charset="0"/>
                          <a:cs typeface="Calibri"/>
                        </a:rPr>
                        <m:t>=</m:t>
                      </m:r>
                      <m:acc>
                        <m:accPr>
                          <m:chr m:val="̂"/>
                          <m:ctrlPr>
                            <a:rPr lang="en-US" b="0" i="1" smtClean="0">
                              <a:solidFill>
                                <a:srgbClr val="263B86"/>
                              </a:solidFill>
                              <a:latin typeface="Cambria Math" charset="0"/>
                              <a:cs typeface="Calibri"/>
                            </a:rPr>
                          </m:ctrlPr>
                        </m:accPr>
                        <m:e>
                          <m:r>
                            <a:rPr lang="en-US" b="0" i="1" smtClean="0">
                              <a:solidFill>
                                <a:srgbClr val="263B86"/>
                              </a:solidFill>
                              <a:latin typeface="Cambria Math" charset="0"/>
                              <a:cs typeface="Calibri"/>
                            </a:rPr>
                            <m:t>𝑓</m:t>
                          </m:r>
                        </m:e>
                      </m:acc>
                      <m:d>
                        <m:dPr>
                          <m:ctrlPr>
                            <a:rPr lang="mr-IN" i="1" smtClean="0">
                              <a:solidFill>
                                <a:srgbClr val="263B86"/>
                              </a:solidFill>
                              <a:latin typeface="Cambria Math" charset="0"/>
                              <a:cs typeface="Calibri"/>
                            </a:rPr>
                          </m:ctrlPr>
                        </m:dPr>
                        <m:e>
                          <m:sSub>
                            <m:sSubPr>
                              <m:ctrlPr>
                                <a:rPr lang="en-US" i="1">
                                  <a:solidFill>
                                    <a:srgbClr val="263B86"/>
                                  </a:solidFill>
                                  <a:latin typeface="Cambria Math" charset="0"/>
                                  <a:cs typeface="Calibri"/>
                                </a:rPr>
                              </m:ctrlPr>
                            </m:sSubPr>
                            <m:e>
                              <m:r>
                                <a:rPr lang="en-US" i="1">
                                  <a:solidFill>
                                    <a:srgbClr val="263B86"/>
                                  </a:solidFill>
                                  <a:latin typeface="Cambria Math" charset="0"/>
                                  <a:cs typeface="Calibri"/>
                                </a:rPr>
                                <m:t>𝑋</m:t>
                              </m:r>
                            </m:e>
                            <m:sub>
                              <m:r>
                                <a:rPr lang="en-US" i="1">
                                  <a:solidFill>
                                    <a:srgbClr val="263B86"/>
                                  </a:solidFill>
                                  <a:latin typeface="Cambria Math" charset="0"/>
                                  <a:cs typeface="Calibri"/>
                                </a:rPr>
                                <m:t>1</m:t>
                              </m:r>
                            </m:sub>
                          </m:sSub>
                          <m:r>
                            <a:rPr lang="en-US" i="1">
                              <a:solidFill>
                                <a:srgbClr val="263B86"/>
                              </a:solidFill>
                              <a:latin typeface="Cambria Math" charset="0"/>
                              <a:cs typeface="Calibri"/>
                            </a:rPr>
                            <m:t>,…,</m:t>
                          </m:r>
                          <m:sSub>
                            <m:sSubPr>
                              <m:ctrlPr>
                                <a:rPr lang="en-US" i="1">
                                  <a:solidFill>
                                    <a:srgbClr val="263B86"/>
                                  </a:solidFill>
                                  <a:latin typeface="Cambria Math" charset="0"/>
                                  <a:cs typeface="Calibri"/>
                                </a:rPr>
                              </m:ctrlPr>
                            </m:sSubPr>
                            <m:e>
                              <m:r>
                                <a:rPr lang="en-US" i="1">
                                  <a:solidFill>
                                    <a:srgbClr val="263B86"/>
                                  </a:solidFill>
                                  <a:latin typeface="Cambria Math" charset="0"/>
                                  <a:cs typeface="Calibri"/>
                                </a:rPr>
                                <m:t>𝑋</m:t>
                              </m:r>
                            </m:e>
                            <m:sub>
                              <m:r>
                                <a:rPr lang="en-US" i="1">
                                  <a:solidFill>
                                    <a:srgbClr val="263B86"/>
                                  </a:solidFill>
                                  <a:latin typeface="Cambria Math" charset="0"/>
                                  <a:cs typeface="Calibri"/>
                                </a:rPr>
                                <m:t>𝐽</m:t>
                              </m:r>
                            </m:sub>
                          </m:sSub>
                        </m:e>
                      </m:d>
                      <m:r>
                        <a:rPr lang="en-US" b="0" i="1" smtClean="0">
                          <a:solidFill>
                            <a:srgbClr val="263B86"/>
                          </a:solidFill>
                          <a:latin typeface="Cambria Math" charset="0"/>
                          <a:cs typeface="Calibri"/>
                        </a:rPr>
                        <m:t>=</m:t>
                      </m:r>
                      <m:acc>
                        <m:accPr>
                          <m:chr m:val="̂"/>
                          <m:ctrlPr>
                            <a:rPr lang="en-US" b="0" i="1" smtClean="0">
                              <a:solidFill>
                                <a:srgbClr val="263B86"/>
                              </a:solidFill>
                              <a:latin typeface="Cambria Math" charset="0"/>
                              <a:cs typeface="Calibri"/>
                            </a:rPr>
                          </m:ctrlPr>
                        </m:accPr>
                        <m:e>
                          <m:sSub>
                            <m:sSubPr>
                              <m:ctrlPr>
                                <a:rPr lang="en-US" b="0" i="1" smtClean="0">
                                  <a:solidFill>
                                    <a:srgbClr val="263B86"/>
                                  </a:solidFill>
                                  <a:latin typeface="Cambria Math" charset="0"/>
                                  <a:cs typeface="Calibri"/>
                                </a:rPr>
                              </m:ctrlPr>
                            </m:sSubPr>
                            <m:e>
                              <m:r>
                                <a:rPr lang="en-US" b="0" i="1" smtClean="0">
                                  <a:solidFill>
                                    <a:srgbClr val="263B86"/>
                                  </a:solidFill>
                                  <a:latin typeface="Cambria Math" charset="0"/>
                                  <a:ea typeface="Cambria Math" charset="0"/>
                                  <a:cs typeface="Cambria Math" charset="0"/>
                                </a:rPr>
                                <m:t>𝛽</m:t>
                              </m:r>
                            </m:e>
                            <m:sub>
                              <m:r>
                                <a:rPr lang="en-US" b="0" i="1" smtClean="0">
                                  <a:solidFill>
                                    <a:srgbClr val="263B86"/>
                                  </a:solidFill>
                                  <a:latin typeface="Cambria Math" charset="0"/>
                                  <a:cs typeface="Calibri"/>
                                </a:rPr>
                                <m:t>0</m:t>
                              </m:r>
                            </m:sub>
                          </m:sSub>
                        </m:e>
                      </m:acc>
                      <m:r>
                        <a:rPr lang="en-US" b="0" i="1" smtClean="0">
                          <a:solidFill>
                            <a:srgbClr val="263B86"/>
                          </a:solidFill>
                          <a:latin typeface="Cambria Math" charset="0"/>
                          <a:cs typeface="Calibri"/>
                        </a:rPr>
                        <m:t>+</m:t>
                      </m:r>
                      <m:acc>
                        <m:accPr>
                          <m:chr m:val="̂"/>
                          <m:ctrlPr>
                            <a:rPr lang="en-US" i="1">
                              <a:solidFill>
                                <a:srgbClr val="263B86"/>
                              </a:solidFill>
                              <a:latin typeface="Cambria Math" charset="0"/>
                              <a:cs typeface="Calibri"/>
                            </a:rPr>
                          </m:ctrlPr>
                        </m:accPr>
                        <m:e>
                          <m:sSub>
                            <m:sSubPr>
                              <m:ctrlPr>
                                <a:rPr lang="en-US" i="1">
                                  <a:solidFill>
                                    <a:srgbClr val="263B86"/>
                                  </a:solidFill>
                                  <a:latin typeface="Cambria Math" charset="0"/>
                                  <a:cs typeface="Calibri"/>
                                </a:rPr>
                              </m:ctrlPr>
                            </m:sSubPr>
                            <m:e>
                              <m:r>
                                <a:rPr lang="en-US" i="1">
                                  <a:solidFill>
                                    <a:srgbClr val="263B86"/>
                                  </a:solidFill>
                                  <a:latin typeface="Cambria Math" charset="0"/>
                                  <a:ea typeface="Cambria Math" charset="0"/>
                                  <a:cs typeface="Cambria Math" charset="0"/>
                                </a:rPr>
                                <m:t>𝛽</m:t>
                              </m:r>
                            </m:e>
                            <m:sub>
                              <m:r>
                                <a:rPr lang="en-US" b="0" i="1" smtClean="0">
                                  <a:solidFill>
                                    <a:srgbClr val="263B86"/>
                                  </a:solidFill>
                                  <a:latin typeface="Cambria Math" charset="0"/>
                                  <a:ea typeface="Cambria Math" charset="0"/>
                                  <a:cs typeface="Cambria Math" charset="0"/>
                                </a:rPr>
                                <m:t>1</m:t>
                              </m:r>
                            </m:sub>
                          </m:sSub>
                        </m:e>
                      </m:acc>
                      <m:sSub>
                        <m:sSubPr>
                          <m:ctrlPr>
                            <a:rPr lang="en-US" i="1" smtClean="0">
                              <a:solidFill>
                                <a:srgbClr val="263B86"/>
                              </a:solidFill>
                              <a:latin typeface="Cambria Math" charset="0"/>
                              <a:cs typeface="Calibri"/>
                            </a:rPr>
                          </m:ctrlPr>
                        </m:sSubPr>
                        <m:e>
                          <m:r>
                            <a:rPr lang="en-US" b="0" i="1" smtClean="0">
                              <a:solidFill>
                                <a:srgbClr val="263B86"/>
                              </a:solidFill>
                              <a:latin typeface="Cambria Math" charset="0"/>
                              <a:cs typeface="Calibri"/>
                            </a:rPr>
                            <m:t>𝑥</m:t>
                          </m:r>
                        </m:e>
                        <m:sub>
                          <m:r>
                            <a:rPr lang="en-US" b="0" i="1" smtClean="0">
                              <a:solidFill>
                                <a:srgbClr val="263B86"/>
                              </a:solidFill>
                              <a:latin typeface="Cambria Math" charset="0"/>
                              <a:cs typeface="Calibri"/>
                            </a:rPr>
                            <m:t>1</m:t>
                          </m:r>
                        </m:sub>
                      </m:sSub>
                      <m:r>
                        <a:rPr lang="en-US" b="0" i="1" smtClean="0">
                          <a:solidFill>
                            <a:srgbClr val="263B86"/>
                          </a:solidFill>
                          <a:latin typeface="Cambria Math" charset="0"/>
                          <a:cs typeface="Calibri"/>
                        </a:rPr>
                        <m:t>+…+</m:t>
                      </m:r>
                      <m:acc>
                        <m:accPr>
                          <m:chr m:val="̂"/>
                          <m:ctrlPr>
                            <a:rPr lang="en-US" i="1">
                              <a:solidFill>
                                <a:srgbClr val="263B86"/>
                              </a:solidFill>
                              <a:latin typeface="Cambria Math" charset="0"/>
                              <a:cs typeface="Calibri"/>
                            </a:rPr>
                          </m:ctrlPr>
                        </m:accPr>
                        <m:e>
                          <m:sSub>
                            <m:sSubPr>
                              <m:ctrlPr>
                                <a:rPr lang="en-US" i="1">
                                  <a:solidFill>
                                    <a:srgbClr val="263B86"/>
                                  </a:solidFill>
                                  <a:latin typeface="Cambria Math" charset="0"/>
                                  <a:cs typeface="Calibri"/>
                                </a:rPr>
                              </m:ctrlPr>
                            </m:sSubPr>
                            <m:e>
                              <m:r>
                                <a:rPr lang="en-US" i="1">
                                  <a:solidFill>
                                    <a:srgbClr val="263B86"/>
                                  </a:solidFill>
                                  <a:latin typeface="Cambria Math" charset="0"/>
                                  <a:ea typeface="Cambria Math" charset="0"/>
                                  <a:cs typeface="Cambria Math" charset="0"/>
                                </a:rPr>
                                <m:t>𝛽</m:t>
                              </m:r>
                            </m:e>
                            <m:sub>
                              <m:r>
                                <a:rPr lang="en-US" b="0" i="1" smtClean="0">
                                  <a:solidFill>
                                    <a:srgbClr val="263B86"/>
                                  </a:solidFill>
                                  <a:latin typeface="Cambria Math" charset="0"/>
                                  <a:ea typeface="Cambria Math" charset="0"/>
                                  <a:cs typeface="Cambria Math" charset="0"/>
                                </a:rPr>
                                <m:t>𝐽</m:t>
                              </m:r>
                            </m:sub>
                          </m:sSub>
                        </m:e>
                      </m:acc>
                      <m:sSub>
                        <m:sSubPr>
                          <m:ctrlPr>
                            <a:rPr lang="en-US" i="1">
                              <a:solidFill>
                                <a:srgbClr val="263B86"/>
                              </a:solidFill>
                              <a:latin typeface="Cambria Math" charset="0"/>
                              <a:cs typeface="Calibri"/>
                            </a:rPr>
                          </m:ctrlPr>
                        </m:sSubPr>
                        <m:e>
                          <m:r>
                            <a:rPr lang="en-US" i="1">
                              <a:solidFill>
                                <a:srgbClr val="263B86"/>
                              </a:solidFill>
                              <a:latin typeface="Cambria Math" charset="0"/>
                              <a:cs typeface="Calibri"/>
                            </a:rPr>
                            <m:t>𝑥</m:t>
                          </m:r>
                        </m:e>
                        <m:sub>
                          <m:r>
                            <a:rPr lang="en-US" b="0" i="1" smtClean="0">
                              <a:solidFill>
                                <a:srgbClr val="263B86"/>
                              </a:solidFill>
                              <a:latin typeface="Cambria Math" charset="0"/>
                              <a:cs typeface="Calibri"/>
                            </a:rPr>
                            <m:t>𝐽</m:t>
                          </m:r>
                        </m:sub>
                      </m:sSub>
                    </m:oMath>
                  </m:oMathPara>
                </a14:m>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1280" t="-970" r="-320"/>
                </a:stretch>
              </a:blipFill>
            </p:spPr>
            <p:txBody>
              <a:bodyPr/>
              <a:lstStyle/>
              <a:p>
                <a:r>
                  <a:rPr lang="en-US">
                    <a:noFill/>
                  </a:rPr>
                  <a:t> </a:t>
                </a:r>
              </a:p>
            </p:txBody>
          </p:sp>
        </mc:Fallback>
      </mc:AlternateContent>
    </p:spTree>
    <p:extLst>
      <p:ext uri="{BB962C8B-B14F-4D97-AF65-F5344CB8AC3E}">
        <p14:creationId xmlns:p14="http://schemas.microsoft.com/office/powerpoint/2010/main" val="187061917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26</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Multiple linear regression in vectors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fontScale="92500" lnSpcReduction="20000"/>
              </a:bodyPr>
              <a:lstStyle/>
              <a:p>
                <a:pPr marL="0" indent="0">
                  <a:buNone/>
                </a:pPr>
                <a:r>
                  <a:rPr lang="en-US" sz="2100" dirty="0" smtClean="0">
                    <a:solidFill>
                      <a:srgbClr val="263B86"/>
                    </a:solidFill>
                    <a:latin typeface="Calibri"/>
                    <a:cs typeface="Calibri"/>
                  </a:rPr>
                  <a:t>Given a set of observations</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100" i="1" smtClean="0">
                              <a:solidFill>
                                <a:srgbClr val="263B86"/>
                              </a:solidFill>
                              <a:latin typeface="Cambria Math" charset="0"/>
                              <a:cs typeface="Calibri"/>
                            </a:rPr>
                          </m:ctrlPr>
                        </m:dPr>
                        <m:e>
                          <m:d>
                            <m:dPr>
                              <m:ctrlPr>
                                <a:rPr lang="mr-IN"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1,1</m:t>
                                  </m:r>
                                </m:sub>
                              </m:sSub>
                              <m:r>
                                <a:rPr lang="en-US" sz="2100" b="0" i="1" smtClean="0">
                                  <a:solidFill>
                                    <a:srgbClr val="263B86"/>
                                  </a:solidFill>
                                  <a:latin typeface="Cambria Math" charset="0"/>
                                  <a:cs typeface="Calibri"/>
                                </a:rPr>
                                <m:t>,…,</m:t>
                              </m:r>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𝑥</m:t>
                                  </m:r>
                                </m:e>
                                <m:sub>
                                  <m:r>
                                    <a:rPr lang="en-US" sz="2100" i="1">
                                      <a:solidFill>
                                        <a:srgbClr val="263B86"/>
                                      </a:solidFill>
                                      <a:latin typeface="Cambria Math" charset="0"/>
                                      <a:cs typeface="Calibri"/>
                                    </a:rPr>
                                    <m:t>1,</m:t>
                                  </m:r>
                                  <m:r>
                                    <a:rPr lang="en-US" sz="2100" b="0" i="1" smtClean="0">
                                      <a:solidFill>
                                        <a:srgbClr val="263B86"/>
                                      </a:solidFill>
                                      <a:latin typeface="Cambria Math" charset="0"/>
                                      <a:cs typeface="Calibri"/>
                                    </a:rPr>
                                    <m:t>𝐽</m:t>
                                  </m:r>
                                </m:sub>
                              </m:sSub>
                              <m:r>
                                <a:rPr lang="en-US" sz="2100" b="0" i="1" smtClean="0">
                                  <a:solidFill>
                                    <a:srgbClr val="263B86"/>
                                  </a:solidFill>
                                  <a:latin typeface="Cambria Math" charset="0"/>
                                  <a:cs typeface="Calibri"/>
                                </a:rPr>
                                <m:t>,</m:t>
                              </m:r>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1</m:t>
                                  </m:r>
                                </m:sub>
                              </m:sSub>
                            </m:e>
                          </m:d>
                          <m:r>
                            <a:rPr lang="en-US" sz="2100" b="0" i="1" smtClean="0">
                              <a:solidFill>
                                <a:srgbClr val="263B86"/>
                              </a:solidFill>
                              <a:latin typeface="Cambria Math" charset="0"/>
                              <a:cs typeface="Calibri"/>
                            </a:rPr>
                            <m:t>,…,</m:t>
                          </m:r>
                          <m:d>
                            <m:dPr>
                              <m:ctrlPr>
                                <a:rPr lang="mr-IN"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i="1">
                                      <a:solidFill>
                                        <a:srgbClr val="263B86"/>
                                      </a:solidFill>
                                      <a:latin typeface="Cambria Math" charset="0"/>
                                      <a:cs typeface="Calibri"/>
                                    </a:rPr>
                                    <m:t>,</m:t>
                                  </m:r>
                                  <m:r>
                                    <a:rPr lang="en-US" sz="2100" b="0" i="1" smtClean="0">
                                      <a:solidFill>
                                        <a:srgbClr val="263B86"/>
                                      </a:solidFill>
                                      <a:latin typeface="Cambria Math" charset="0"/>
                                      <a:cs typeface="Calibri"/>
                                    </a:rPr>
                                    <m:t>1</m:t>
                                  </m:r>
                                </m:sub>
                              </m:sSub>
                              <m:r>
                                <a:rPr lang="en-US" sz="2100" i="1">
                                  <a:solidFill>
                                    <a:srgbClr val="263B86"/>
                                  </a:solidFill>
                                  <a:latin typeface="Cambria Math" charset="0"/>
                                  <a:cs typeface="Calibri"/>
                                </a:rPr>
                                <m:t>,…,</m:t>
                              </m:r>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i="1">
                                      <a:solidFill>
                                        <a:srgbClr val="263B86"/>
                                      </a:solidFill>
                                      <a:latin typeface="Cambria Math" charset="0"/>
                                      <a:cs typeface="Calibri"/>
                                    </a:rPr>
                                    <m:t>,</m:t>
                                  </m:r>
                                  <m:r>
                                    <a:rPr lang="en-US" sz="2100" b="0" i="1" smtClean="0">
                                      <a:solidFill>
                                        <a:srgbClr val="263B86"/>
                                      </a:solidFill>
                                      <a:latin typeface="Cambria Math" charset="0"/>
                                      <a:cs typeface="Calibri"/>
                                    </a:rPr>
                                    <m:t>𝐽</m:t>
                                  </m:r>
                                </m:sub>
                              </m:sSub>
                              <m:r>
                                <a:rPr lang="en-US" sz="2100" i="1">
                                  <a:solidFill>
                                    <a:srgbClr val="263B86"/>
                                  </a:solidFill>
                                  <a:latin typeface="Cambria Math" charset="0"/>
                                  <a:cs typeface="Calibri"/>
                                </a:rPr>
                                <m:t>,</m:t>
                              </m:r>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b="0" i="1" smtClean="0">
                                      <a:solidFill>
                                        <a:srgbClr val="263B86"/>
                                      </a:solidFill>
                                      <a:latin typeface="Cambria Math" charset="0"/>
                                      <a:cs typeface="Calibri"/>
                                    </a:rPr>
                                    <m:t>𝑛</m:t>
                                  </m:r>
                                </m:sub>
                              </m:sSub>
                            </m:e>
                          </m:d>
                        </m:e>
                      </m:d>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data and the model can be expressed in vector notation,</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1" i="1" smtClean="0">
                          <a:solidFill>
                            <a:srgbClr val="263B86"/>
                          </a:solidFill>
                          <a:latin typeface="Cambria Math" charset="0"/>
                          <a:cs typeface="Calibri"/>
                        </a:rPr>
                        <m:t>𝒀</m:t>
                      </m:r>
                      <m:r>
                        <a:rPr lang="en-US" sz="2100" b="1" i="1" smtClean="0">
                          <a:solidFill>
                            <a:srgbClr val="263B86"/>
                          </a:solidFill>
                          <a:latin typeface="Cambria Math" charset="0"/>
                          <a:cs typeface="Calibri"/>
                        </a:rPr>
                        <m:t>=</m:t>
                      </m:r>
                      <m:d>
                        <m:dPr>
                          <m:ctrlPr>
                            <a:rPr lang="mr-IN" sz="2100" b="1" i="1" smtClean="0">
                              <a:solidFill>
                                <a:srgbClr val="263B86"/>
                              </a:solidFill>
                              <a:latin typeface="Cambria Math" charset="0"/>
                              <a:cs typeface="Calibri"/>
                            </a:rPr>
                          </m:ctrlPr>
                        </m:dPr>
                        <m:e>
                          <m:f>
                            <m:fPr>
                              <m:type m:val="noBar"/>
                              <m:ctrlPr>
                                <a:rPr lang="mr-IN" sz="2100" i="1" smtClean="0">
                                  <a:solidFill>
                                    <a:srgbClr val="263B86"/>
                                  </a:solidFill>
                                  <a:latin typeface="Cambria Math" charset="0"/>
                                  <a:cs typeface="Calibri"/>
                                </a:rPr>
                              </m:ctrlPr>
                            </m:fPr>
                            <m:num>
                              <m:eqArr>
                                <m:eqArrPr>
                                  <m:ctrlPr>
                                    <a:rPr lang="mr-IN" sz="2100" i="1" smtClean="0">
                                      <a:solidFill>
                                        <a:srgbClr val="263B86"/>
                                      </a:solidFill>
                                      <a:latin typeface="Cambria Math" charset="0"/>
                                      <a:cs typeface="Calibri"/>
                                    </a:rPr>
                                  </m:ctrlPr>
                                </m:eqArr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1</m:t>
                                      </m:r>
                                    </m:sub>
                                  </m:sSub>
                                </m:e>
                                <m:e>
                                  <m:r>
                                    <a:rPr lang="en-US" sz="2000" b="0" i="1" smtClean="0">
                                      <a:latin typeface="Cambria Math" charset="0"/>
                                    </a:rPr>
                                    <m:t>⋮</m:t>
                                  </m:r>
                                </m:e>
                              </m:eqArr>
                            </m:num>
                            <m:den>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𝐽</m:t>
                                  </m:r>
                                </m:sub>
                              </m:sSub>
                            </m:den>
                          </m:f>
                        </m:e>
                      </m:d>
                      <m:r>
                        <a:rPr lang="en-US" sz="2100" b="1" i="1" smtClean="0">
                          <a:solidFill>
                            <a:srgbClr val="263B86"/>
                          </a:solidFill>
                          <a:latin typeface="Cambria Math" charset="0"/>
                          <a:cs typeface="Calibri"/>
                        </a:rPr>
                        <m:t>,  </m:t>
                      </m:r>
                      <m:r>
                        <a:rPr lang="en-US" sz="2100" b="1" i="1" smtClean="0">
                          <a:solidFill>
                            <a:srgbClr val="263B86"/>
                          </a:solidFill>
                          <a:latin typeface="Cambria Math" charset="0"/>
                          <a:cs typeface="Calibri"/>
                        </a:rPr>
                        <m:t>𝑿</m:t>
                      </m:r>
                      <m:r>
                        <a:rPr lang="en-US" sz="2100" b="1" i="1" smtClean="0">
                          <a:solidFill>
                            <a:srgbClr val="263B86"/>
                          </a:solidFill>
                          <a:latin typeface="Cambria Math" charset="0"/>
                          <a:cs typeface="Calibri"/>
                        </a:rPr>
                        <m:t>=</m:t>
                      </m:r>
                      <m:d>
                        <m:dPr>
                          <m:ctrlPr>
                            <a:rPr lang="uk-UA" sz="2100" b="1" i="1" smtClean="0">
                              <a:solidFill>
                                <a:srgbClr val="263B86"/>
                              </a:solidFill>
                              <a:latin typeface="Cambria Math" charset="0"/>
                              <a:cs typeface="Calibri"/>
                            </a:rPr>
                          </m:ctrlPr>
                        </m:dPr>
                        <m:e>
                          <m:m>
                            <m:mPr>
                              <m:mcs>
                                <m:mc>
                                  <m:mcPr>
                                    <m:count m:val="3"/>
                                    <m:mcJc m:val="center"/>
                                  </m:mcPr>
                                </m:mc>
                              </m:mcs>
                              <m:ctrlPr>
                                <a:rPr lang="uk-UA" sz="2100" b="1" i="1" smtClean="0">
                                  <a:solidFill>
                                    <a:srgbClr val="263B86"/>
                                  </a:solidFill>
                                  <a:latin typeface="Cambria Math" charset="0"/>
                                  <a:cs typeface="Calibri"/>
                                </a:rPr>
                              </m:ctrlPr>
                            </m:mPr>
                            <m:mr>
                              <m:e>
                                <m:r>
                                  <m:rPr>
                                    <m:brk m:alnAt="7"/>
                                  </m:rPr>
                                  <a:rPr lang="en-US" sz="2100" b="0" i="1" smtClean="0">
                                    <a:solidFill>
                                      <a:srgbClr val="263B86"/>
                                    </a:solidFill>
                                    <a:latin typeface="Cambria Math" charset="0"/>
                                    <a:cs typeface="Calibri"/>
                                  </a:rPr>
                                  <m:t>1</m:t>
                                </m:r>
                              </m:e>
                              <m:e>
                                <m:r>
                                  <a:rPr lang="uk-UA" sz="2100" b="1" i="1" smtClean="0">
                                    <a:solidFill>
                                      <a:srgbClr val="263B86"/>
                                    </a:solidFill>
                                    <a:latin typeface="Cambria Math" charset="0"/>
                                    <a:cs typeface="Calibri"/>
                                  </a:rPr>
                                  <m:t>⋯</m:t>
                                </m:r>
                              </m:e>
                              <m:e>
                                <m:sSub>
                                  <m:sSubPr>
                                    <m:ctrlPr>
                                      <a:rPr lang="en-US" sz="2100" b="1"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1,</m:t>
                                    </m:r>
                                    <m:r>
                                      <a:rPr lang="en-US" sz="2100" b="0" i="1" smtClean="0">
                                        <a:solidFill>
                                          <a:srgbClr val="263B86"/>
                                        </a:solidFill>
                                        <a:latin typeface="Cambria Math" charset="0"/>
                                        <a:cs typeface="Calibri"/>
                                      </a:rPr>
                                      <m:t>𝐽</m:t>
                                    </m:r>
                                  </m:sub>
                                </m:sSub>
                              </m:e>
                            </m:mr>
                            <m:mr>
                              <m:e>
                                <m:r>
                                  <a:rPr lang="uk-UA" sz="2100" b="1" i="1" smtClean="0">
                                    <a:solidFill>
                                      <a:srgbClr val="263B86"/>
                                    </a:solidFill>
                                    <a:latin typeface="Cambria Math" charset="0"/>
                                    <a:cs typeface="Calibri"/>
                                  </a:rPr>
                                  <m:t>⋮</m:t>
                                </m:r>
                              </m:e>
                              <m:e>
                                <m:r>
                                  <a:rPr lang="uk-UA" sz="2100" b="1" i="1" smtClean="0">
                                    <a:solidFill>
                                      <a:srgbClr val="263B86"/>
                                    </a:solidFill>
                                    <a:latin typeface="Cambria Math" charset="0"/>
                                    <a:cs typeface="Calibri"/>
                                  </a:rPr>
                                  <m:t>⋱</m:t>
                                </m:r>
                              </m:e>
                              <m:e>
                                <m:r>
                                  <a:rPr lang="uk-UA" sz="2100" b="1" i="1" smtClean="0">
                                    <a:solidFill>
                                      <a:srgbClr val="263B86"/>
                                    </a:solidFill>
                                    <a:latin typeface="Cambria Math" charset="0"/>
                                    <a:cs typeface="Calibri"/>
                                  </a:rPr>
                                  <m:t>⋮</m:t>
                                </m:r>
                              </m:e>
                            </m:mr>
                            <m:mr>
                              <m:e>
                                <m:r>
                                  <a:rPr lang="en-US" sz="2100" b="0" i="1" smtClean="0">
                                    <a:solidFill>
                                      <a:srgbClr val="263B86"/>
                                    </a:solidFill>
                                    <a:latin typeface="Cambria Math" charset="0"/>
                                    <a:cs typeface="Calibri"/>
                                  </a:rPr>
                                  <m:t>1</m:t>
                                </m:r>
                              </m:e>
                              <m:e>
                                <m:r>
                                  <a:rPr lang="uk-UA" sz="2100" b="1" i="1" smtClean="0">
                                    <a:solidFill>
                                      <a:srgbClr val="263B86"/>
                                    </a:solidFill>
                                    <a:latin typeface="Cambria Math" charset="0"/>
                                    <a:cs typeface="Calibri"/>
                                  </a:rPr>
                                  <m:t>⋯</m:t>
                                </m:r>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𝐽</m:t>
                                    </m:r>
                                  </m:sub>
                                </m:sSub>
                              </m:e>
                            </m:mr>
                          </m:m>
                        </m:e>
                      </m:d>
                      <m:r>
                        <a:rPr lang="en-US" sz="2100" b="1" i="1" smtClean="0">
                          <a:solidFill>
                            <a:srgbClr val="263B86"/>
                          </a:solidFill>
                          <a:latin typeface="Cambria Math" charset="0"/>
                          <a:cs typeface="Calibri"/>
                        </a:rPr>
                        <m:t>,  </m:t>
                      </m:r>
                      <m:r>
                        <a:rPr lang="en-US" sz="2100" b="1" i="1" smtClean="0">
                          <a:solidFill>
                            <a:srgbClr val="263B86"/>
                          </a:solidFill>
                          <a:latin typeface="Cambria Math" charset="0"/>
                          <a:ea typeface="Cambria Math" charset="0"/>
                          <a:cs typeface="Cambria Math" charset="0"/>
                        </a:rPr>
                        <m:t>𝜷</m:t>
                      </m:r>
                      <m:r>
                        <a:rPr lang="en-US" sz="2100" b="1" i="1" smtClean="0">
                          <a:solidFill>
                            <a:srgbClr val="263B86"/>
                          </a:solidFill>
                          <a:latin typeface="Cambria Math" charset="0"/>
                          <a:ea typeface="Cambria Math" charset="0"/>
                          <a:cs typeface="Cambria Math" charset="0"/>
                        </a:rPr>
                        <m:t>=</m:t>
                      </m:r>
                      <m:d>
                        <m:dPr>
                          <m:ctrlPr>
                            <a:rPr lang="mr-IN" sz="2100" b="1" i="1">
                              <a:solidFill>
                                <a:srgbClr val="263B86"/>
                              </a:solidFill>
                              <a:latin typeface="Cambria Math" charset="0"/>
                              <a:cs typeface="Calibri"/>
                            </a:rPr>
                          </m:ctrlPr>
                        </m:dPr>
                        <m:e>
                          <m:f>
                            <m:fPr>
                              <m:type m:val="noBar"/>
                              <m:ctrlPr>
                                <a:rPr lang="mr-IN" sz="2100" i="1">
                                  <a:solidFill>
                                    <a:srgbClr val="263B86"/>
                                  </a:solidFill>
                                  <a:latin typeface="Cambria Math" charset="0"/>
                                  <a:cs typeface="Calibri"/>
                                </a:rPr>
                              </m:ctrlPr>
                            </m:fPr>
                            <m:num>
                              <m:eqArr>
                                <m:eqArrPr>
                                  <m:ctrlPr>
                                    <a:rPr lang="mr-IN" sz="2100" i="1">
                                      <a:solidFill>
                                        <a:srgbClr val="263B86"/>
                                      </a:solidFill>
                                      <a:latin typeface="Cambria Math" charset="0"/>
                                      <a:cs typeface="Calibri"/>
                                    </a:rPr>
                                  </m:ctrlPr>
                                </m:eqArr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cs typeface="Calibri"/>
                                        </a:rPr>
                                        <m:t>1</m:t>
                                      </m:r>
                                    </m:sub>
                                  </m:sSub>
                                </m:e>
                                <m:e>
                                  <m:r>
                                    <a:rPr lang="en-US" sz="2000" i="1">
                                      <a:latin typeface="Cambria Math" charset="0"/>
                                    </a:rPr>
                                    <m:t>⋮</m:t>
                                  </m:r>
                                </m:e>
                              </m:eqArr>
                            </m:num>
                            <m:den>
                              <m:sSub>
                                <m:sSubPr>
                                  <m:ctrlPr>
                                    <a:rPr lang="en-US" sz="2100" i="1">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i="1">
                                      <a:solidFill>
                                        <a:srgbClr val="263B86"/>
                                      </a:solidFill>
                                      <a:latin typeface="Cambria Math" charset="0"/>
                                      <a:cs typeface="Calibri"/>
                                    </a:rPr>
                                    <m:t>𝐽</m:t>
                                  </m:r>
                                </m:sub>
                              </m:sSub>
                            </m:den>
                          </m:f>
                        </m:e>
                      </m:d>
                    </m:oMath>
                  </m:oMathPara>
                </a14:m>
                <a:endParaRPr lang="en-US" sz="2100" b="1" dirty="0" smtClean="0">
                  <a:solidFill>
                    <a:srgbClr val="263B86"/>
                  </a:solidFill>
                  <a:latin typeface="Calibri"/>
                  <a:cs typeface="Calibri"/>
                </a:endParaRPr>
              </a:p>
              <a:p>
                <a:pPr marL="0" indent="0">
                  <a:buNone/>
                </a:pPr>
                <a:endParaRPr lang="en-US" sz="2100" b="1" dirty="0">
                  <a:solidFill>
                    <a:srgbClr val="263B86"/>
                  </a:solidFill>
                  <a:latin typeface="Calibri"/>
                  <a:cs typeface="Calibri"/>
                </a:endParaRPr>
              </a:p>
              <a:p>
                <a:pPr marL="0" indent="0">
                  <a:buNone/>
                </a:pPr>
                <a:r>
                  <a:rPr lang="en-US" sz="2100" dirty="0" smtClean="0">
                    <a:solidFill>
                      <a:srgbClr val="263B86"/>
                    </a:solidFill>
                    <a:latin typeface="Calibri"/>
                    <a:cs typeface="Calibri"/>
                  </a:rPr>
                  <a:t>The MSE can then be expressed as:</a:t>
                </a: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𝑀𝑆𝐸</m:t>
                      </m:r>
                      <m:d>
                        <m:dPr>
                          <m:ctrlPr>
                            <a:rPr lang="en-US" sz="2100" b="0" i="1" smtClean="0">
                              <a:solidFill>
                                <a:srgbClr val="263B86"/>
                              </a:solidFill>
                              <a:latin typeface="Cambria Math" charset="0"/>
                              <a:cs typeface="Calibri"/>
                            </a:rPr>
                          </m:ctrlPr>
                        </m:dPr>
                        <m:e>
                          <m:r>
                            <a:rPr lang="en-US" sz="2100" b="0" i="1" smtClean="0">
                              <a:solidFill>
                                <a:srgbClr val="263B86"/>
                              </a:solidFill>
                              <a:latin typeface="Cambria Math" charset="0"/>
                              <a:ea typeface="Cambria Math" charset="0"/>
                              <a:cs typeface="Cambria Math" charset="0"/>
                            </a:rPr>
                            <m:t>𝛽</m:t>
                          </m:r>
                        </m:e>
                      </m:d>
                      <m:r>
                        <a:rPr lang="en-US" sz="2100" b="0" i="1" smtClean="0">
                          <a:solidFill>
                            <a:srgbClr val="263B86"/>
                          </a:solidFill>
                          <a:latin typeface="Cambria Math" charset="0"/>
                          <a:ea typeface="Cambria Math" charset="0"/>
                          <a:cs typeface="Cambria Math" charset="0"/>
                        </a:rPr>
                        <m:t>=</m:t>
                      </m:r>
                      <m:f>
                        <m:fPr>
                          <m:ctrlPr>
                            <a:rPr lang="mr-IN" sz="2100" b="0" i="1" smtClean="0">
                              <a:solidFill>
                                <a:srgbClr val="263B86"/>
                              </a:solidFill>
                              <a:latin typeface="Cambria Math" charset="0"/>
                              <a:ea typeface="Cambria Math" charset="0"/>
                              <a:cs typeface="Cambria Math" charset="0"/>
                            </a:rPr>
                          </m:ctrlPr>
                        </m:fPr>
                        <m:num>
                          <m:r>
                            <a:rPr lang="en-US" sz="2100" b="0" i="1" smtClean="0">
                              <a:solidFill>
                                <a:srgbClr val="263B86"/>
                              </a:solidFill>
                              <a:latin typeface="Cambria Math" charset="0"/>
                              <a:ea typeface="Cambria Math" charset="0"/>
                              <a:cs typeface="Cambria Math" charset="0"/>
                            </a:rPr>
                            <m:t>1</m:t>
                          </m:r>
                        </m:num>
                        <m:den>
                          <m:r>
                            <a:rPr lang="en-US" sz="2100" b="0" i="1" smtClean="0">
                              <a:solidFill>
                                <a:srgbClr val="263B86"/>
                              </a:solidFill>
                              <a:latin typeface="Cambria Math" charset="0"/>
                              <a:ea typeface="Cambria Math" charset="0"/>
                              <a:cs typeface="Cambria Math" charset="0"/>
                            </a:rPr>
                            <m:t>𝑛</m:t>
                          </m:r>
                        </m:den>
                      </m:f>
                      <m:d>
                        <m:dPr>
                          <m:begChr m:val="‖"/>
                          <m:endChr m:val="‖"/>
                          <m:ctrlPr>
                            <a:rPr lang="mr-IN" sz="2100" b="0" i="1" smtClean="0">
                              <a:solidFill>
                                <a:srgbClr val="263B86"/>
                              </a:solidFill>
                              <a:latin typeface="Cambria Math" charset="0"/>
                              <a:ea typeface="Cambria Math" charset="0"/>
                              <a:cs typeface="Cambria Math" charset="0"/>
                            </a:rPr>
                          </m:ctrlPr>
                        </m:dPr>
                        <m:e>
                          <m:r>
                            <a:rPr lang="en-US" sz="2100" b="1" i="1" smtClean="0">
                              <a:solidFill>
                                <a:srgbClr val="263B86"/>
                              </a:solidFill>
                              <a:latin typeface="Cambria Math" charset="0"/>
                              <a:ea typeface="Cambria Math" charset="0"/>
                              <a:cs typeface="Cambria Math" charset="0"/>
                            </a:rPr>
                            <m:t>𝒀</m:t>
                          </m:r>
                          <m:r>
                            <a:rPr lang="en-US" sz="2100" b="0" i="1" smtClean="0">
                              <a:solidFill>
                                <a:srgbClr val="263B86"/>
                              </a:solidFill>
                              <a:latin typeface="Cambria Math" charset="0"/>
                              <a:ea typeface="Cambria Math" charset="0"/>
                              <a:cs typeface="Cambria Math" charset="0"/>
                            </a:rPr>
                            <m:t>−</m:t>
                          </m:r>
                          <m:r>
                            <a:rPr lang="en-US" sz="2100" b="1" i="1" smtClean="0">
                              <a:solidFill>
                                <a:srgbClr val="263B86"/>
                              </a:solidFill>
                              <a:latin typeface="Cambria Math" charset="0"/>
                              <a:ea typeface="Cambria Math" charset="0"/>
                              <a:cs typeface="Cambria Math" charset="0"/>
                            </a:rPr>
                            <m:t>𝑿</m:t>
                          </m:r>
                          <m:r>
                            <a:rPr lang="en-US" sz="2100" b="1" i="1" smtClean="0">
                              <a:solidFill>
                                <a:srgbClr val="263B86"/>
                              </a:solidFill>
                              <a:latin typeface="Cambria Math" charset="0"/>
                              <a:ea typeface="Cambria Math" charset="0"/>
                              <a:cs typeface="Cambria Math" charset="0"/>
                            </a:rPr>
                            <m:t>𝛽</m:t>
                          </m:r>
                        </m:e>
                      </m:d>
                      <m:r>
                        <a:rPr lang="en-US" sz="2100" b="0" i="1" baseline="30000" smtClean="0">
                          <a:solidFill>
                            <a:srgbClr val="263B86"/>
                          </a:solidFill>
                          <a:latin typeface="Cambria Math" charset="0"/>
                          <a:ea typeface="Cambria Math" charset="0"/>
                          <a:cs typeface="Cambria Math" charset="0"/>
                        </a:rPr>
                        <m:t>2</m:t>
                      </m:r>
                    </m:oMath>
                  </m:oMathPara>
                </a14:m>
                <a:endParaRPr lang="en-US" sz="2100" baseline="300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and minimizing it yields:</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r>
                            <a:rPr lang="en-US" sz="2100" i="1" smtClean="0">
                              <a:solidFill>
                                <a:srgbClr val="263B86"/>
                              </a:solidFill>
                              <a:latin typeface="Cambria Math" charset="0"/>
                              <a:ea typeface="Cambria Math" charset="0"/>
                              <a:cs typeface="Cambria Math" charset="0"/>
                            </a:rPr>
                            <m:t>𝛽</m:t>
                          </m:r>
                        </m:e>
                      </m:acc>
                      <m:r>
                        <a:rPr lang="en-US" sz="2100" b="0" i="1" smtClean="0">
                          <a:solidFill>
                            <a:srgbClr val="263B86"/>
                          </a:solidFill>
                          <a:latin typeface="Cambria Math" charset="0"/>
                          <a:cs typeface="Calibri"/>
                        </a:rPr>
                        <m:t>=</m:t>
                      </m:r>
                      <m:sSup>
                        <m:sSupPr>
                          <m:ctrlPr>
                            <a:rPr lang="en-US" sz="2100" b="0" i="1" smtClean="0">
                              <a:solidFill>
                                <a:srgbClr val="263B86"/>
                              </a:solidFill>
                              <a:latin typeface="Cambria Math" charset="0"/>
                              <a:cs typeface="Calibri"/>
                            </a:rPr>
                          </m:ctrlPr>
                        </m:sSupPr>
                        <m:e>
                          <m:d>
                            <m:dPr>
                              <m:ctrlPr>
                                <a:rPr lang="mr-IN" sz="2100" b="0" i="1" smtClean="0">
                                  <a:solidFill>
                                    <a:srgbClr val="263B86"/>
                                  </a:solidFill>
                                  <a:latin typeface="Cambria Math" charset="0"/>
                                  <a:cs typeface="Calibri"/>
                                </a:rPr>
                              </m:ctrlPr>
                            </m:dPr>
                            <m:e>
                              <m:sSup>
                                <m:sSupPr>
                                  <m:ctrlPr>
                                    <a:rPr lang="mr-IN" sz="2100" b="0" i="1" smtClean="0">
                                      <a:solidFill>
                                        <a:srgbClr val="263B86"/>
                                      </a:solidFill>
                                      <a:latin typeface="Cambria Math" charset="0"/>
                                      <a:cs typeface="Calibri"/>
                                    </a:rPr>
                                  </m:ctrlPr>
                                </m:sSupPr>
                                <m:e>
                                  <m:r>
                                    <a:rPr lang="en-US" sz="2100" b="1" i="1" smtClean="0">
                                      <a:solidFill>
                                        <a:srgbClr val="263B86"/>
                                      </a:solidFill>
                                      <a:latin typeface="Cambria Math" charset="0"/>
                                      <a:cs typeface="Calibri"/>
                                    </a:rPr>
                                    <m:t>𝑿</m:t>
                                  </m:r>
                                </m:e>
                                <m:sup>
                                  <m:r>
                                    <a:rPr lang="en-US" sz="2100" b="0" i="1" smtClean="0">
                                      <a:solidFill>
                                        <a:srgbClr val="263B86"/>
                                      </a:solidFill>
                                      <a:latin typeface="Cambria Math" charset="0"/>
                                      <a:cs typeface="Calibri"/>
                                    </a:rPr>
                                    <m:t>𝑇</m:t>
                                  </m:r>
                                </m:sup>
                              </m:sSup>
                              <m:r>
                                <a:rPr lang="en-US" sz="2100" b="1" i="1" smtClean="0">
                                  <a:solidFill>
                                    <a:srgbClr val="263B86"/>
                                  </a:solidFill>
                                  <a:latin typeface="Cambria Math" charset="0"/>
                                  <a:cs typeface="Calibri"/>
                                </a:rPr>
                                <m:t>𝑿</m:t>
                              </m:r>
                            </m:e>
                          </m:d>
                        </m:e>
                        <m:sup>
                          <m:r>
                            <a:rPr lang="en-US" sz="2100" b="0" i="1" smtClean="0">
                              <a:solidFill>
                                <a:srgbClr val="263B86"/>
                              </a:solidFill>
                              <a:latin typeface="Cambria Math" charset="0"/>
                              <a:cs typeface="Calibri"/>
                            </a:rPr>
                            <m:t>−1</m:t>
                          </m:r>
                        </m:sup>
                      </m:sSup>
                      <m:sSup>
                        <m:sSupPr>
                          <m:ctrlPr>
                            <a:rPr lang="en-US" sz="2100" b="0" i="1" smtClean="0">
                              <a:solidFill>
                                <a:srgbClr val="263B86"/>
                              </a:solidFill>
                              <a:latin typeface="Cambria Math" charset="0"/>
                              <a:cs typeface="Calibri"/>
                            </a:rPr>
                          </m:ctrlPr>
                        </m:sSupPr>
                        <m:e>
                          <m:r>
                            <a:rPr lang="en-US" sz="2100" b="1" i="1" smtClean="0">
                              <a:solidFill>
                                <a:srgbClr val="263B86"/>
                              </a:solidFill>
                              <a:latin typeface="Cambria Math" charset="0"/>
                              <a:cs typeface="Calibri"/>
                            </a:rPr>
                            <m:t>𝑿</m:t>
                          </m:r>
                        </m:e>
                        <m:sup>
                          <m:r>
                            <a:rPr lang="en-US" sz="2100" b="0" i="1" smtClean="0">
                              <a:solidFill>
                                <a:srgbClr val="263B86"/>
                              </a:solidFill>
                              <a:latin typeface="Cambria Math" charset="0"/>
                              <a:cs typeface="Calibri"/>
                            </a:rPr>
                            <m:t>𝑇</m:t>
                          </m:r>
                        </m:sup>
                      </m:sSup>
                      <m:r>
                        <a:rPr lang="en-US" sz="2100" b="1" i="1" smtClean="0">
                          <a:solidFill>
                            <a:srgbClr val="263B86"/>
                          </a:solidFill>
                          <a:latin typeface="Cambria Math" charset="0"/>
                          <a:cs typeface="Calibri"/>
                        </a:rPr>
                        <m:t>𝒀</m:t>
                      </m:r>
                      <m:r>
                        <a:rPr lang="en-US" sz="2100" b="1" i="1" smtClean="0">
                          <a:solidFill>
                            <a:srgbClr val="263B86"/>
                          </a:solidFill>
                          <a:latin typeface="Cambria Math" charset="0"/>
                          <a:cs typeface="Calibri"/>
                        </a:rPr>
                        <m:t>=</m:t>
                      </m:r>
                      <m:func>
                        <m:funcPr>
                          <m:ctrlPr>
                            <a:rPr lang="mr-IN" sz="2100" b="1" i="1" smtClean="0">
                              <a:solidFill>
                                <a:srgbClr val="263B86"/>
                              </a:solidFill>
                              <a:latin typeface="Cambria Math" charset="0"/>
                              <a:cs typeface="Calibri"/>
                            </a:rPr>
                          </m:ctrlPr>
                        </m:funcPr>
                        <m:fName>
                          <m:limLow>
                            <m:limLowPr>
                              <m:ctrlPr>
                                <a:rPr lang="mr-IN" sz="2100" b="1" i="1" smtClean="0">
                                  <a:solidFill>
                                    <a:srgbClr val="263B86"/>
                                  </a:solidFill>
                                  <a:latin typeface="Cambria Math" charset="0"/>
                                  <a:cs typeface="Calibri"/>
                                </a:rPr>
                              </m:ctrlPr>
                            </m:limLowPr>
                            <m:e>
                              <m:r>
                                <m:rPr>
                                  <m:sty m:val="p"/>
                                </m:rPr>
                                <a:rPr lang="en-US" sz="2100" b="0" i="0" smtClean="0">
                                  <a:solidFill>
                                    <a:srgbClr val="263B86"/>
                                  </a:solidFill>
                                  <a:latin typeface="Cambria Math" charset="0"/>
                                  <a:cs typeface="Calibri"/>
                                </a:rPr>
                                <m:t>argm</m:t>
                              </m:r>
                              <m:r>
                                <m:rPr>
                                  <m:sty m:val="p"/>
                                </m:rPr>
                                <a:rPr lang="mr-IN" sz="2100" b="0" i="0" smtClean="0">
                                  <a:solidFill>
                                    <a:srgbClr val="263B86"/>
                                  </a:solidFill>
                                  <a:latin typeface="Cambria Math" charset="0"/>
                                  <a:cs typeface="Calibri"/>
                                </a:rPr>
                                <m:t>in</m:t>
                              </m:r>
                            </m:e>
                            <m:lim>
                              <m:r>
                                <a:rPr lang="mr-IN" sz="2100" b="0" i="1" smtClean="0">
                                  <a:solidFill>
                                    <a:srgbClr val="263B86"/>
                                  </a:solidFill>
                                  <a:latin typeface="Cambria Math" charset="0"/>
                                  <a:ea typeface="Cambria Math" charset="0"/>
                                  <a:cs typeface="Cambria Math" charset="0"/>
                                </a:rPr>
                                <m:t>𝜷</m:t>
                              </m:r>
                            </m:lim>
                          </m:limLow>
                        </m:fName>
                        <m:e>
                          <m:r>
                            <a:rPr lang="en-US" sz="2100" b="0" i="1" smtClean="0">
                              <a:solidFill>
                                <a:srgbClr val="263B86"/>
                              </a:solidFill>
                              <a:latin typeface="Cambria Math" charset="0"/>
                              <a:cs typeface="Calibri"/>
                            </a:rPr>
                            <m:t>𝑀𝑆𝐸</m:t>
                          </m:r>
                        </m:e>
                      </m:func>
                      <m:d>
                        <m:dPr>
                          <m:ctrlPr>
                            <a:rPr lang="mr-IN" sz="2100" b="1" i="1" smtClean="0">
                              <a:solidFill>
                                <a:srgbClr val="263B86"/>
                              </a:solidFill>
                              <a:latin typeface="Cambria Math" charset="0"/>
                              <a:cs typeface="Calibri"/>
                            </a:rPr>
                          </m:ctrlPr>
                        </m:dPr>
                        <m:e>
                          <m:r>
                            <a:rPr lang="mr-IN" sz="2100" b="1" i="1" smtClean="0">
                              <a:solidFill>
                                <a:srgbClr val="263B86"/>
                              </a:solidFill>
                              <a:latin typeface="Cambria Math" charset="0"/>
                              <a:ea typeface="Cambria Math" charset="0"/>
                              <a:cs typeface="Cambria Math" charset="0"/>
                            </a:rPr>
                            <m:t>𝜷</m:t>
                          </m:r>
                        </m:e>
                      </m:d>
                    </m:oMath>
                  </m:oMathPara>
                </a14:m>
                <a:endParaRPr lang="en-US" sz="2100" b="1"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800" t="-1576"/>
                </a:stretch>
              </a:blipFill>
            </p:spPr>
            <p:txBody>
              <a:bodyPr/>
              <a:lstStyle/>
              <a:p>
                <a:r>
                  <a:rPr lang="en-US">
                    <a:noFill/>
                  </a:rPr>
                  <a:t> </a:t>
                </a:r>
              </a:p>
            </p:txBody>
          </p:sp>
        </mc:Fallback>
      </mc:AlternateContent>
    </p:spTree>
    <p:extLst>
      <p:ext uri="{BB962C8B-B14F-4D97-AF65-F5344CB8AC3E}">
        <p14:creationId xmlns:p14="http://schemas.microsoft.com/office/powerpoint/2010/main" val="85386546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27</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nchor="ctr"/>
          <a:lstStyle/>
          <a:p>
            <a:r>
              <a:rPr lang="en-US" sz="2400" dirty="0" smtClean="0">
                <a:latin typeface="Calibri"/>
                <a:cs typeface="Calibri"/>
              </a:rPr>
              <a:t>Is there a relationship between the response and the predictors? </a:t>
            </a:r>
            <a:endParaRPr lang="en-US" sz="2400" dirty="0" smtClean="0">
              <a:latin typeface="Calibri"/>
              <a:cs typeface="Calibri"/>
            </a:endParaRPr>
          </a:p>
        </p:txBody>
      </p:sp>
      <mc:AlternateContent xmlns:mc="http://schemas.openxmlformats.org/markup-compatibility/2006">
        <mc:Choice xmlns:a14="http://schemas.microsoft.com/office/drawing/2010/main"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Define two hypotheses:</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𝐻</m:t>
                          </m:r>
                        </m:e>
                        <m:sub>
                          <m:r>
                            <a:rPr lang="en-US" sz="2100" b="0" i="1" smtClean="0">
                              <a:solidFill>
                                <a:srgbClr val="263B86"/>
                              </a:solidFill>
                              <a:latin typeface="Cambria Math" charset="0"/>
                              <a:cs typeface="Calibri"/>
                            </a:rPr>
                            <m:t>0</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0</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𝐽</m:t>
                          </m:r>
                        </m:sub>
                      </m:sSub>
                      <m:r>
                        <a:rPr lang="en-US" sz="2100" b="0" i="1" smtClean="0">
                          <a:solidFill>
                            <a:srgbClr val="263B86"/>
                          </a:solidFill>
                          <a:latin typeface="Cambria Math" charset="0"/>
                          <a:cs typeface="Calibri"/>
                        </a:rPr>
                        <m:t>=0</m:t>
                      </m:r>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𝐻</m:t>
                          </m:r>
                        </m:e>
                        <m:sub>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𝑗</m:t>
                          </m:r>
                        </m:sub>
                      </m:sSub>
                      <m:r>
                        <a:rPr lang="en-US" sz="2100" b="0" i="1" smtClean="0">
                          <a:solidFill>
                            <a:srgbClr val="263B86"/>
                          </a:solidFill>
                          <a:latin typeface="Cambria Math" charset="0"/>
                          <a:ea typeface="Cambria Math" charset="0"/>
                          <a:cs typeface="Cambria Math" charset="0"/>
                        </a:rPr>
                        <m:t>≠0, </m:t>
                      </m:r>
                      <m:r>
                        <m:rPr>
                          <m:sty m:val="p"/>
                        </m:rPr>
                        <a:rPr lang="en-US" sz="2100" b="0" i="0" smtClean="0">
                          <a:solidFill>
                            <a:srgbClr val="263B86"/>
                          </a:solidFill>
                          <a:latin typeface="Cambria Math" charset="0"/>
                          <a:ea typeface="Cambria Math" charset="0"/>
                          <a:cs typeface="Cambria Math" charset="0"/>
                        </a:rPr>
                        <m:t>for</m:t>
                      </m:r>
                      <m:r>
                        <a:rPr lang="en-US" sz="2100" b="0" i="0" smtClean="0">
                          <a:solidFill>
                            <a:srgbClr val="263B86"/>
                          </a:solidFill>
                          <a:latin typeface="Cambria Math" charset="0"/>
                          <a:ea typeface="Cambria Math" charset="0"/>
                          <a:cs typeface="Cambria Math" charset="0"/>
                        </a:rPr>
                        <m:t> </m:t>
                      </m:r>
                      <m:r>
                        <m:rPr>
                          <m:sty m:val="p"/>
                        </m:rPr>
                        <a:rPr lang="en-US" sz="2100" b="0" i="0" smtClean="0">
                          <a:solidFill>
                            <a:srgbClr val="263B86"/>
                          </a:solidFill>
                          <a:latin typeface="Cambria Math" charset="0"/>
                          <a:ea typeface="Cambria Math" charset="0"/>
                          <a:cs typeface="Cambria Math" charset="0"/>
                        </a:rPr>
                        <m:t>at</m:t>
                      </m:r>
                      <m:r>
                        <a:rPr lang="en-US" sz="2100" b="0" i="0" smtClean="0">
                          <a:solidFill>
                            <a:srgbClr val="263B86"/>
                          </a:solidFill>
                          <a:latin typeface="Cambria Math" charset="0"/>
                          <a:ea typeface="Cambria Math" charset="0"/>
                          <a:cs typeface="Cambria Math" charset="0"/>
                        </a:rPr>
                        <m:t> </m:t>
                      </m:r>
                      <m:r>
                        <m:rPr>
                          <m:sty m:val="p"/>
                        </m:rPr>
                        <a:rPr lang="en-US" sz="2100" b="0" i="0" smtClean="0">
                          <a:solidFill>
                            <a:srgbClr val="263B86"/>
                          </a:solidFill>
                          <a:latin typeface="Cambria Math" charset="0"/>
                          <a:ea typeface="Cambria Math" charset="0"/>
                          <a:cs typeface="Cambria Math" charset="0"/>
                        </a:rPr>
                        <m:t>least</m:t>
                      </m:r>
                      <m:r>
                        <a:rPr lang="en-US" sz="2100" b="0" i="0" smtClean="0">
                          <a:solidFill>
                            <a:srgbClr val="263B86"/>
                          </a:solidFill>
                          <a:latin typeface="Cambria Math" charset="0"/>
                          <a:ea typeface="Cambria Math" charset="0"/>
                          <a:cs typeface="Cambria Math" charset="0"/>
                        </a:rPr>
                        <m:t> </m:t>
                      </m:r>
                      <m:r>
                        <m:rPr>
                          <m:sty m:val="p"/>
                        </m:rPr>
                        <a:rPr lang="en-US" sz="2100" b="0" i="0" smtClean="0">
                          <a:solidFill>
                            <a:srgbClr val="263B86"/>
                          </a:solidFill>
                          <a:latin typeface="Cambria Math" charset="0"/>
                          <a:ea typeface="Cambria Math" charset="0"/>
                          <a:cs typeface="Cambria Math" charset="0"/>
                        </a:rPr>
                        <m:t>one</m:t>
                      </m:r>
                      <m:r>
                        <a:rPr lang="en-US" sz="2100" b="0" i="0" smtClean="0">
                          <a:solidFill>
                            <a:srgbClr val="263B86"/>
                          </a:solidFill>
                          <a:latin typeface="Cambria Math" charset="0"/>
                          <a:ea typeface="Cambria Math" charset="0"/>
                          <a:cs typeface="Cambria Math" charset="0"/>
                        </a:rPr>
                        <m:t> </m:t>
                      </m:r>
                      <m:r>
                        <a:rPr lang="en-US" sz="2100" b="0" i="1" smtClean="0">
                          <a:solidFill>
                            <a:srgbClr val="263B86"/>
                          </a:solidFill>
                          <a:latin typeface="Cambria Math" charset="0"/>
                          <a:ea typeface="Cambria Math" charset="0"/>
                          <a:cs typeface="Cambria Math" charset="0"/>
                        </a:rPr>
                        <m:t>𝑗</m:t>
                      </m:r>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Compute the F-statistic:</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𝐹</m:t>
                      </m:r>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d>
                            <m:dPr>
                              <m:ctrlPr>
                                <a:rPr lang="mr-IN"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𝑇𝑆𝑆</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𝑅𝑆𝑆</m:t>
                              </m:r>
                            </m:e>
                          </m:d>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𝐽</m:t>
                          </m:r>
                        </m:num>
                        <m:den>
                          <m:r>
                            <a:rPr lang="en-US" sz="2100" b="0" i="1" smtClean="0">
                              <a:solidFill>
                                <a:srgbClr val="263B86"/>
                              </a:solidFill>
                              <a:latin typeface="Cambria Math" charset="0"/>
                              <a:cs typeface="Calibri"/>
                            </a:rPr>
                            <m:t>𝑅𝑆𝑆</m:t>
                          </m:r>
                          <m:r>
                            <a:rPr lang="en-US" sz="2100" b="0" i="1" smtClean="0">
                              <a:solidFill>
                                <a:srgbClr val="263B86"/>
                              </a:solidFill>
                              <a:latin typeface="Cambria Math" charset="0"/>
                              <a:cs typeface="Calibri"/>
                            </a:rPr>
                            <m:t>/</m:t>
                          </m:r>
                          <m:d>
                            <m:dPr>
                              <m:ctrlPr>
                                <a:rPr lang="mr-IN"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𝐽</m:t>
                              </m:r>
                              <m:r>
                                <a:rPr lang="en-US" sz="2100" b="0" i="1" smtClean="0">
                                  <a:solidFill>
                                    <a:srgbClr val="263B86"/>
                                  </a:solidFill>
                                  <a:latin typeface="Cambria Math" charset="0"/>
                                  <a:cs typeface="Calibri"/>
                                </a:rPr>
                                <m:t>−1</m:t>
                              </m:r>
                            </m:e>
                          </m:d>
                        </m:den>
                      </m:f>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𝑇𝑆𝑆</m:t>
                      </m:r>
                      <m:r>
                        <a:rPr lang="en-US" sz="2100" b="0" i="1" smtClean="0">
                          <a:solidFill>
                            <a:srgbClr val="263B86"/>
                          </a:solidFill>
                          <a:latin typeface="Cambria Math" charset="0"/>
                          <a:cs typeface="Calibri"/>
                        </a:rPr>
                        <m:t>=</m:t>
                      </m:r>
                      <m:nary>
                        <m:naryPr>
                          <m:chr m:val="∑"/>
                          <m:supHide m:val="on"/>
                          <m:ctrlPr>
                            <a:rPr lang="en-US" sz="2100" b="0" i="1" smtClean="0">
                              <a:solidFill>
                                <a:srgbClr val="263B86"/>
                              </a:solidFill>
                              <a:latin typeface="Cambria Math" charset="0"/>
                              <a:cs typeface="Calibri"/>
                            </a:rPr>
                          </m:ctrlPr>
                        </m:naryPr>
                        <m:sub>
                          <m:r>
                            <m:rPr>
                              <m:brk m:alnAt="7"/>
                            </m:rPr>
                            <a:rPr lang="en-US" sz="2100" b="0" i="1" smtClean="0">
                              <a:solidFill>
                                <a:srgbClr val="263B86"/>
                              </a:solidFill>
                              <a:latin typeface="Cambria Math" charset="0"/>
                              <a:cs typeface="Calibri"/>
                            </a:rPr>
                            <m:t>𝑖</m:t>
                          </m:r>
                        </m:sub>
                        <m:sup/>
                        <m:e>
                          <m:d>
                            <m:dPr>
                              <m:ctrlPr>
                                <a:rPr lang="mr-IN" sz="2100" b="0" i="1" smtClean="0">
                                  <a:solidFill>
                                    <a:srgbClr val="263B86"/>
                                  </a:solidFill>
                                  <a:latin typeface="Cambria Math" charset="0"/>
                                  <a:cs typeface="Calibri"/>
                                </a:rPr>
                              </m:ctrlPr>
                            </m:d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𝑦</m:t>
                                  </m:r>
                                </m:e>
                              </m:acc>
                            </m:e>
                          </m:d>
                        </m:e>
                      </m:nary>
                      <m:r>
                        <a:rPr lang="en-US" sz="2100" b="0" i="1" smtClean="0">
                          <a:solidFill>
                            <a:srgbClr val="263B86"/>
                          </a:solidFill>
                          <a:latin typeface="Cambria Math" charset="0"/>
                          <a:cs typeface="Calibri"/>
                        </a:rPr>
                        <m:t>, </m:t>
                      </m:r>
                      <m:r>
                        <a:rPr lang="en-US" sz="2100" b="0" i="1" smtClean="0">
                          <a:solidFill>
                            <a:srgbClr val="263B86"/>
                          </a:solidFill>
                          <a:latin typeface="Cambria Math" charset="0"/>
                          <a:cs typeface="Calibri"/>
                        </a:rPr>
                        <m:t>𝑅𝑆𝑆</m:t>
                      </m:r>
                      <m:r>
                        <a:rPr lang="en-US" sz="2100" b="0" i="1" smtClean="0">
                          <a:solidFill>
                            <a:srgbClr val="263B86"/>
                          </a:solidFill>
                          <a:latin typeface="Cambria Math" charset="0"/>
                          <a:cs typeface="Calibri"/>
                        </a:rPr>
                        <m:t>= </m:t>
                      </m:r>
                      <m:nary>
                        <m:naryPr>
                          <m:chr m:val="∑"/>
                          <m:supHide m:val="on"/>
                          <m:ctrlPr>
                            <a:rPr lang="en-US" sz="2100" i="1">
                              <a:solidFill>
                                <a:srgbClr val="263B86"/>
                              </a:solidFill>
                              <a:latin typeface="Cambria Math" charset="0"/>
                              <a:cs typeface="Calibri"/>
                            </a:rPr>
                          </m:ctrlPr>
                        </m:naryPr>
                        <m:sub>
                          <m:r>
                            <m:rPr>
                              <m:brk m:alnAt="7"/>
                            </m:rPr>
                            <a:rPr lang="en-US" sz="2100" i="1">
                              <a:solidFill>
                                <a:srgbClr val="263B86"/>
                              </a:solidFill>
                              <a:latin typeface="Cambria Math" charset="0"/>
                              <a:cs typeface="Calibri"/>
                            </a:rPr>
                            <m:t>𝑖</m:t>
                          </m:r>
                        </m:sub>
                        <m:sup/>
                        <m:e>
                          <m:d>
                            <m:dPr>
                              <m:ctrlPr>
                                <a:rPr lang="mr-IN"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acc>
                                    <m:accPr>
                                      <m:chr m:val="̂"/>
                                      <m:ctrlPr>
                                        <a:rPr lang="en-US" sz="2100" b="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𝑦</m:t>
                                      </m:r>
                                    </m:e>
                                  </m:acc>
                                </m:e>
                              </m:acc>
                              <m:r>
                                <a:rPr lang="en-US" sz="2100" b="0" i="1" smtClean="0">
                                  <a:solidFill>
                                    <a:srgbClr val="263B86"/>
                                  </a:solidFill>
                                  <a:latin typeface="Cambria Math" charset="0"/>
                                  <a:cs typeface="Calibri"/>
                                </a:rPr>
                                <m:t>𝑖</m:t>
                              </m:r>
                            </m:e>
                          </m:d>
                        </m:e>
                      </m:nary>
                    </m:oMath>
                  </m:oMathPara>
                </a14:m>
                <a:endParaRPr lang="en-US" sz="2100" dirty="0" smtClean="0">
                  <a:solidFill>
                    <a:srgbClr val="263B86"/>
                  </a:solidFill>
                  <a:latin typeface="Calibri"/>
                  <a:cs typeface="Calibri"/>
                </a:endParaRPr>
              </a:p>
            </p:txBody>
          </p:sp>
        </mc:Choice>
        <mc:Fallback>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spTree>
    <p:extLst>
      <p:ext uri="{BB962C8B-B14F-4D97-AF65-F5344CB8AC3E}">
        <p14:creationId xmlns:p14="http://schemas.microsoft.com/office/powerpoint/2010/main" val="173249145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28</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Interaction terms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lnSpcReduction="10000"/>
              </a:bodyPr>
              <a:lstStyle/>
              <a:p>
                <a:pPr marL="0" indent="0">
                  <a:buNone/>
                </a:pPr>
                <a:r>
                  <a:rPr lang="en-US" sz="2100" dirty="0" smtClean="0">
                    <a:solidFill>
                      <a:srgbClr val="263B86"/>
                    </a:solidFill>
                    <a:latin typeface="Calibri"/>
                    <a:cs typeface="Calibri"/>
                  </a:rPr>
                  <a:t>Now suppose that are interactions between predictors:</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i="1">
                          <a:solidFill>
                            <a:srgbClr val="263B86"/>
                          </a:solidFill>
                          <a:latin typeface="Cambria Math" charset="0"/>
                          <a:cs typeface="Calibri"/>
                        </a:rPr>
                        <m:t>𝑦</m:t>
                      </m:r>
                      <m:r>
                        <a:rPr lang="en-US" sz="2100" i="1">
                          <a:solidFill>
                            <a:srgbClr val="263B86"/>
                          </a:solidFill>
                          <a:latin typeface="Cambria Math" charset="0"/>
                          <a:cs typeface="Calibri"/>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0</m:t>
                          </m:r>
                        </m:sub>
                      </m:sSub>
                      <m:r>
                        <a:rPr lang="en-US" sz="2100" i="1">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1</m:t>
                          </m:r>
                        </m:sub>
                      </m:sSub>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𝑥</m:t>
                          </m:r>
                        </m:e>
                        <m:sub>
                          <m:r>
                            <a:rPr lang="en-US" sz="2100" i="1">
                              <a:solidFill>
                                <a:srgbClr val="263B86"/>
                              </a:solidFill>
                              <a:latin typeface="Cambria Math" charset="0"/>
                              <a:ea typeface="Cambria Math" charset="0"/>
                              <a:cs typeface="Cambria Math" charset="0"/>
                            </a:rPr>
                            <m:t>1</m:t>
                          </m:r>
                        </m:sub>
                      </m:sSub>
                      <m:r>
                        <a:rPr lang="en-US" sz="2100" i="1">
                          <a:solidFill>
                            <a:srgbClr val="263B86"/>
                          </a:solidFill>
                          <a:latin typeface="Cambria Math" charset="0"/>
                          <a:ea typeface="Cambria Math" charset="0"/>
                          <a:cs typeface="Cambria Math" charset="0"/>
                        </a:rPr>
                        <m:t>+</m:t>
                      </m:r>
                      <m:sSub>
                        <m:sSubPr>
                          <m:ctrlPr>
                            <a:rPr lang="en-US" sz="2100" i="1" smtClean="0">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2</m:t>
                          </m:r>
                        </m:sub>
                      </m:sSub>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2</m:t>
                          </m:r>
                        </m:sub>
                      </m:sSub>
                      <m:r>
                        <a:rPr lang="en-US" sz="2100" b="0" i="1" smtClean="0">
                          <a:solidFill>
                            <a:srgbClr val="263B86"/>
                          </a:solidFill>
                          <a:latin typeface="Cambria Math" charset="0"/>
                          <a:ea typeface="Cambria Math" charset="0"/>
                          <a:cs typeface="Cambria Math" charset="0"/>
                        </a:rPr>
                        <m:t>+</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3</m:t>
                          </m:r>
                        </m:sub>
                      </m:sSub>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1</m:t>
                          </m:r>
                        </m:sub>
                      </m:sSub>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𝑥</m:t>
                          </m:r>
                        </m:e>
                        <m:sub>
                          <m:r>
                            <a:rPr lang="en-US" sz="2100" b="0" i="1" smtClean="0">
                              <a:solidFill>
                                <a:srgbClr val="263B86"/>
                              </a:solidFill>
                              <a:latin typeface="Cambria Math" charset="0"/>
                              <a:ea typeface="Cambria Math" charset="0"/>
                              <a:cs typeface="Cambria Math" charset="0"/>
                            </a:rPr>
                            <m:t>2</m:t>
                          </m:r>
                        </m:sub>
                      </m:sSub>
                    </m:oMath>
                  </m:oMathPara>
                </a14:m>
                <a:endParaRPr lang="en-US" sz="2100"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term</a:t>
                </a:r>
                <a14:m>
                  <m:oMath xmlns:m="http://schemas.openxmlformats.org/officeDocument/2006/math">
                    <m:r>
                      <a:rPr lang="en-US" sz="2100" b="0" i="0" smtClean="0">
                        <a:solidFill>
                          <a:srgbClr val="263B86"/>
                        </a:solidFill>
                        <a:latin typeface="Cambria Math" charset="0"/>
                        <a:ea typeface="Cambria Math" charset="0"/>
                        <a:cs typeface="Cambria Math" charset="0"/>
                      </a:rPr>
                      <m:t> </m:t>
                    </m:r>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𝛽</m:t>
                        </m:r>
                      </m:e>
                      <m:sub>
                        <m:r>
                          <a:rPr lang="en-US" sz="2100" i="1">
                            <a:solidFill>
                              <a:srgbClr val="263B86"/>
                            </a:solidFill>
                            <a:latin typeface="Cambria Math" charset="0"/>
                            <a:ea typeface="Cambria Math" charset="0"/>
                            <a:cs typeface="Cambria Math" charset="0"/>
                          </a:rPr>
                          <m:t>3</m:t>
                        </m:r>
                      </m:sub>
                    </m:sSub>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𝑥</m:t>
                        </m:r>
                      </m:e>
                      <m:sub>
                        <m:r>
                          <a:rPr lang="en-US" sz="2100" i="1">
                            <a:solidFill>
                              <a:srgbClr val="263B86"/>
                            </a:solidFill>
                            <a:latin typeface="Cambria Math" charset="0"/>
                            <a:ea typeface="Cambria Math" charset="0"/>
                            <a:cs typeface="Cambria Math" charset="0"/>
                          </a:rPr>
                          <m:t>1</m:t>
                        </m:r>
                      </m:sub>
                    </m:sSub>
                    <m:sSub>
                      <m:sSubPr>
                        <m:ctrlPr>
                          <a:rPr lang="en-US" sz="2100" i="1">
                            <a:solidFill>
                              <a:srgbClr val="263B86"/>
                            </a:solidFill>
                            <a:latin typeface="Cambria Math" charset="0"/>
                            <a:ea typeface="Cambria Math" charset="0"/>
                            <a:cs typeface="Cambria Math" charset="0"/>
                          </a:rPr>
                        </m:ctrlPr>
                      </m:sSubPr>
                      <m:e>
                        <m:r>
                          <a:rPr lang="en-US" sz="2100" i="1">
                            <a:solidFill>
                              <a:srgbClr val="263B86"/>
                            </a:solidFill>
                            <a:latin typeface="Cambria Math" charset="0"/>
                            <a:ea typeface="Cambria Math" charset="0"/>
                            <a:cs typeface="Cambria Math" charset="0"/>
                          </a:rPr>
                          <m:t>𝑥</m:t>
                        </m:r>
                      </m:e>
                      <m:sub>
                        <m:r>
                          <a:rPr lang="en-US" sz="2100" i="1">
                            <a:solidFill>
                              <a:srgbClr val="263B86"/>
                            </a:solidFill>
                            <a:latin typeface="Cambria Math" charset="0"/>
                            <a:ea typeface="Cambria Math" charset="0"/>
                            <a:cs typeface="Cambria Math" charset="0"/>
                          </a:rPr>
                          <m:t>2</m:t>
                        </m:r>
                      </m:sub>
                    </m:sSub>
                  </m:oMath>
                </a14:m>
                <a:r>
                  <a:rPr lang="en-US" sz="2100" dirty="0" smtClean="0">
                    <a:solidFill>
                      <a:srgbClr val="263B86"/>
                    </a:solidFill>
                    <a:latin typeface="Calibri"/>
                    <a:cs typeface="Calibri"/>
                  </a:rPr>
                  <a:t> is called the </a:t>
                </a:r>
                <a:r>
                  <a:rPr lang="en-US" sz="2100" b="1" dirty="0" smtClean="0">
                    <a:solidFill>
                      <a:srgbClr val="263B86"/>
                    </a:solidFill>
                    <a:latin typeface="Calibri"/>
                    <a:cs typeface="Calibri"/>
                  </a:rPr>
                  <a:t>interaction term</a:t>
                </a:r>
                <a:r>
                  <a:rPr lang="en-US" sz="2100" dirty="0" smtClean="0">
                    <a:solidFill>
                      <a:srgbClr val="263B86"/>
                    </a:solidFill>
                    <a:latin typeface="Calibri"/>
                    <a:cs typeface="Calibri"/>
                  </a:rPr>
                  <a:t>. </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1" i="1" smtClean="0">
                          <a:solidFill>
                            <a:srgbClr val="263B86"/>
                          </a:solidFill>
                          <a:latin typeface="Cambria Math" charset="0"/>
                          <a:cs typeface="Calibri"/>
                        </a:rPr>
                        <m:t>𝒀</m:t>
                      </m:r>
                      <m:r>
                        <a:rPr lang="en-US" sz="2100" b="1" i="1" smtClean="0">
                          <a:solidFill>
                            <a:srgbClr val="263B86"/>
                          </a:solidFill>
                          <a:latin typeface="Cambria Math" charset="0"/>
                          <a:cs typeface="Calibri"/>
                        </a:rPr>
                        <m:t>= </m:t>
                      </m:r>
                      <m:d>
                        <m:dPr>
                          <m:ctrlPr>
                            <a:rPr lang="mr-IN" sz="2100" b="1" i="1" smtClean="0">
                              <a:solidFill>
                                <a:srgbClr val="263B86"/>
                              </a:solidFill>
                              <a:latin typeface="Cambria Math" charset="0"/>
                              <a:cs typeface="Calibri"/>
                            </a:rPr>
                          </m:ctrlPr>
                        </m:dPr>
                        <m:e>
                          <m:m>
                            <m:mPr>
                              <m:mcs>
                                <m:mc>
                                  <m:mcPr>
                                    <m:count m:val="1"/>
                                    <m:mcJc m:val="center"/>
                                  </m:mcPr>
                                </m:mc>
                              </m:mcs>
                              <m:ctrlPr>
                                <a:rPr lang="mr-IN" sz="2100" b="1" i="1" smtClean="0">
                                  <a:solidFill>
                                    <a:srgbClr val="263B86"/>
                                  </a:solidFill>
                                  <a:latin typeface="Cambria Math" charset="0"/>
                                  <a:cs typeface="Calibri"/>
                                </a:rPr>
                              </m:ctrlPr>
                            </m:mPr>
                            <m:m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1</m:t>
                                    </m:r>
                                  </m:sub>
                                </m:sSub>
                              </m:e>
                            </m:mr>
                            <m:m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2</m:t>
                                    </m:r>
                                  </m:sub>
                                </m:sSub>
                              </m:e>
                            </m:mr>
                            <m:mr>
                              <m:e>
                                <m:r>
                                  <a:rPr lang="mr-IN" sz="2100" b="1" i="1" smtClean="0">
                                    <a:solidFill>
                                      <a:srgbClr val="263B86"/>
                                    </a:solidFill>
                                    <a:latin typeface="Cambria Math" charset="0"/>
                                    <a:cs typeface="Calibri"/>
                                  </a:rPr>
                                  <m:t>⋮</m:t>
                                </m:r>
                              </m:e>
                            </m:mr>
                            <m:m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𝑛</m:t>
                                    </m:r>
                                  </m:sub>
                                </m:sSub>
                              </m:e>
                            </m:mr>
                          </m:m>
                        </m:e>
                      </m:d>
                      <m:r>
                        <a:rPr lang="en-US" sz="2100" b="1" i="1" smtClean="0">
                          <a:solidFill>
                            <a:srgbClr val="263B86"/>
                          </a:solidFill>
                          <a:latin typeface="Cambria Math" charset="0"/>
                          <a:cs typeface="Calibri"/>
                        </a:rPr>
                        <m:t>, </m:t>
                      </m:r>
                      <m:r>
                        <a:rPr lang="en-US" sz="2100" b="1" i="1" smtClean="0">
                          <a:solidFill>
                            <a:srgbClr val="263B86"/>
                          </a:solidFill>
                          <a:latin typeface="Cambria Math" charset="0"/>
                          <a:cs typeface="Calibri"/>
                        </a:rPr>
                        <m:t>𝑿</m:t>
                      </m:r>
                      <m:r>
                        <a:rPr lang="en-US" sz="2100" b="0" i="1" smtClean="0">
                          <a:solidFill>
                            <a:srgbClr val="263B86"/>
                          </a:solidFill>
                          <a:latin typeface="Cambria Math" charset="0"/>
                          <a:cs typeface="Calibri"/>
                        </a:rPr>
                        <m:t>=</m:t>
                      </m:r>
                      <m:d>
                        <m:dPr>
                          <m:ctrlPr>
                            <a:rPr lang="mr-IN" sz="2100" i="1" smtClean="0">
                              <a:solidFill>
                                <a:srgbClr val="263B86"/>
                              </a:solidFill>
                              <a:latin typeface="Cambria Math" charset="0"/>
                              <a:cs typeface="Calibri"/>
                            </a:rPr>
                          </m:ctrlPr>
                        </m:dPr>
                        <m:e>
                          <m:m>
                            <m:mPr>
                              <m:mcs>
                                <m:mc>
                                  <m:mcPr>
                                    <m:count m:val="4"/>
                                    <m:mcJc m:val="center"/>
                                  </m:mcPr>
                                </m:mc>
                              </m:mcs>
                              <m:ctrlPr>
                                <a:rPr lang="mr-IN" sz="2100" i="1" smtClean="0">
                                  <a:solidFill>
                                    <a:srgbClr val="263B86"/>
                                  </a:solidFill>
                                  <a:latin typeface="Cambria Math" charset="0"/>
                                  <a:cs typeface="Calibri"/>
                                </a:rPr>
                              </m:ctrlPr>
                            </m:mPr>
                            <m:mr>
                              <m:e>
                                <m:r>
                                  <m:rPr>
                                    <m:brk m:alnAt="7"/>
                                  </m:rPr>
                                  <a:rPr lang="en-US" sz="2100" b="0" i="1" smtClean="0">
                                    <a:solidFill>
                                      <a:srgbClr val="263B86"/>
                                    </a:solidFill>
                                    <a:latin typeface="Cambria Math" charset="0"/>
                                    <a:cs typeface="Calibri"/>
                                  </a:rPr>
                                  <m:t>1</m:t>
                                </m:r>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1,1</m:t>
                                    </m:r>
                                  </m:sub>
                                </m:sSub>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1,2</m:t>
                                    </m:r>
                                  </m:sub>
                                </m:sSub>
                              </m:e>
                              <m:e>
                                <m:sSub>
                                  <m:sSubPr>
                                    <m:ctrlPr>
                                      <a:rPr lang="en-US" sz="2100" i="1" smtClean="0">
                                        <a:solidFill>
                                          <a:srgbClr val="263B86"/>
                                        </a:solidFill>
                                        <a:latin typeface="Cambria Math" charset="0"/>
                                        <a:cs typeface="Calibri"/>
                                      </a:rPr>
                                    </m:ctrlPr>
                                  </m:sSub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1,1</m:t>
                                        </m:r>
                                      </m:sub>
                                    </m:sSub>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1,2</m:t>
                                    </m:r>
                                  </m:sub>
                                </m:sSub>
                              </m:e>
                            </m:mr>
                            <m:mr>
                              <m:e>
                                <m:r>
                                  <a:rPr lang="en-US" sz="2100" b="0" i="1" smtClean="0">
                                    <a:solidFill>
                                      <a:srgbClr val="263B86"/>
                                    </a:solidFill>
                                    <a:latin typeface="Cambria Math" charset="0"/>
                                    <a:cs typeface="Calibri"/>
                                  </a:rPr>
                                  <m:t>1</m:t>
                                </m:r>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2,1</m:t>
                                    </m:r>
                                  </m:sub>
                                </m:sSub>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2,2</m:t>
                                    </m:r>
                                  </m:sub>
                                </m:sSub>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2,1</m:t>
                                    </m:r>
                                  </m:sub>
                                </m:sSub>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2,2</m:t>
                                    </m:r>
                                  </m:sub>
                                </m:sSub>
                              </m:e>
                            </m:mr>
                            <m:mr>
                              <m:e>
                                <m:r>
                                  <a:rPr lang="mr-IN" sz="2100" i="1" smtClean="0">
                                    <a:solidFill>
                                      <a:srgbClr val="263B86"/>
                                    </a:solidFill>
                                    <a:latin typeface="Cambria Math" charset="0"/>
                                    <a:cs typeface="Calibri"/>
                                  </a:rPr>
                                  <m:t>⋮</m:t>
                                </m:r>
                              </m:e>
                              <m:e>
                                <m:r>
                                  <a:rPr lang="mr-IN" sz="2100" i="1" smtClean="0">
                                    <a:solidFill>
                                      <a:srgbClr val="263B86"/>
                                    </a:solidFill>
                                    <a:latin typeface="Cambria Math" charset="0"/>
                                    <a:cs typeface="Calibri"/>
                                  </a:rPr>
                                  <m:t>⋮</m:t>
                                </m:r>
                              </m:e>
                              <m:e>
                                <m:r>
                                  <a:rPr lang="mr-IN" sz="2100" i="1" smtClean="0">
                                    <a:solidFill>
                                      <a:srgbClr val="263B86"/>
                                    </a:solidFill>
                                    <a:latin typeface="Cambria Math" charset="0"/>
                                    <a:cs typeface="Calibri"/>
                                  </a:rPr>
                                  <m:t>⋮</m:t>
                                </m:r>
                              </m:e>
                              <m:e>
                                <m:r>
                                  <a:rPr lang="mr-IN" sz="2100" i="1" smtClean="0">
                                    <a:solidFill>
                                      <a:srgbClr val="263B86"/>
                                    </a:solidFill>
                                    <a:latin typeface="Cambria Math" charset="0"/>
                                    <a:cs typeface="Calibri"/>
                                  </a:rPr>
                                  <m:t>⋮</m:t>
                                </m:r>
                              </m:e>
                            </m:mr>
                            <m:mr>
                              <m:e>
                                <m:r>
                                  <a:rPr lang="en-US" sz="2100" b="0" i="1" smtClean="0">
                                    <a:solidFill>
                                      <a:srgbClr val="263B86"/>
                                    </a:solidFill>
                                    <a:latin typeface="Cambria Math" charset="0"/>
                                    <a:cs typeface="Calibri"/>
                                  </a:rPr>
                                  <m:t>1</m:t>
                                </m:r>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,1</m:t>
                                    </m:r>
                                  </m:sub>
                                </m:sSub>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,2</m:t>
                                    </m:r>
                                  </m:sub>
                                </m:sSub>
                              </m:e>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,1</m:t>
                                    </m:r>
                                  </m:sub>
                                </m:sSub>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,2</m:t>
                                    </m:r>
                                  </m:sub>
                                </m:sSub>
                              </m:e>
                            </m:mr>
                          </m:m>
                        </m:e>
                      </m:d>
                      <m:r>
                        <a:rPr lang="en-US" sz="2100" b="0" i="1" smtClean="0">
                          <a:solidFill>
                            <a:srgbClr val="263B86"/>
                          </a:solidFill>
                          <a:latin typeface="Cambria Math" charset="0"/>
                          <a:cs typeface="Calibri"/>
                        </a:rPr>
                        <m:t>, </m:t>
                      </m:r>
                      <m:r>
                        <a:rPr lang="en-US" sz="2100" b="1" i="1" smtClean="0">
                          <a:solidFill>
                            <a:srgbClr val="263B86"/>
                          </a:solidFill>
                          <a:latin typeface="Cambria Math" charset="0"/>
                          <a:ea typeface="Cambria Math" charset="0"/>
                          <a:cs typeface="Cambria Math" charset="0"/>
                        </a:rPr>
                        <m:t>𝜷</m:t>
                      </m:r>
                      <m:r>
                        <a:rPr lang="en-US" sz="2100" b="0" i="1" smtClean="0">
                          <a:solidFill>
                            <a:srgbClr val="263B86"/>
                          </a:solidFill>
                          <a:latin typeface="Cambria Math" charset="0"/>
                          <a:ea typeface="Cambria Math" charset="0"/>
                          <a:cs typeface="Cambria Math" charset="0"/>
                        </a:rPr>
                        <m:t>=</m:t>
                      </m:r>
                      <m:d>
                        <m:dPr>
                          <m:ctrlPr>
                            <a:rPr lang="mr-IN" sz="2100" b="0" i="1" smtClean="0">
                              <a:solidFill>
                                <a:srgbClr val="263B86"/>
                              </a:solidFill>
                              <a:latin typeface="Cambria Math" charset="0"/>
                              <a:ea typeface="Cambria Math" charset="0"/>
                              <a:cs typeface="Cambria Math" charset="0"/>
                            </a:rPr>
                          </m:ctrlPr>
                        </m:dPr>
                        <m:e>
                          <m:m>
                            <m:mPr>
                              <m:mcs>
                                <m:mc>
                                  <m:mcPr>
                                    <m:count m:val="1"/>
                                    <m:mcJc m:val="center"/>
                                  </m:mcPr>
                                </m:mc>
                              </m:mcs>
                              <m:ctrlPr>
                                <a:rPr lang="mr-IN" sz="2100" b="0" i="1" smtClean="0">
                                  <a:solidFill>
                                    <a:srgbClr val="263B86"/>
                                  </a:solidFill>
                                  <a:latin typeface="Cambria Math" charset="0"/>
                                  <a:ea typeface="Cambria Math" charset="0"/>
                                  <a:cs typeface="Cambria Math" charset="0"/>
                                </a:rPr>
                              </m:ctrlPr>
                            </m:mPr>
                            <m:m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e>
                            </m:mr>
                            <m:m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e>
                            </m:mr>
                            <m:m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2</m:t>
                                    </m:r>
                                  </m:sub>
                                </m:sSub>
                              </m:e>
                            </m:mr>
                            <m:m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3</m:t>
                                    </m:r>
                                  </m:sub>
                                </m:sSub>
                              </m:e>
                            </m:mr>
                          </m:m>
                        </m:e>
                      </m:d>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Minimizing the MSE again gives:</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a:solidFill>
                                <a:srgbClr val="263B86"/>
                              </a:solidFill>
                              <a:latin typeface="Cambria Math" charset="0"/>
                              <a:cs typeface="Calibri"/>
                            </a:rPr>
                          </m:ctrlPr>
                        </m:accPr>
                        <m:e>
                          <m:r>
                            <a:rPr lang="en-US" sz="2100" i="1">
                              <a:solidFill>
                                <a:srgbClr val="263B86"/>
                              </a:solidFill>
                              <a:latin typeface="Cambria Math" charset="0"/>
                              <a:ea typeface="Cambria Math" charset="0"/>
                              <a:cs typeface="Cambria Math" charset="0"/>
                            </a:rPr>
                            <m:t>𝛽</m:t>
                          </m:r>
                        </m:e>
                      </m:acc>
                      <m:r>
                        <a:rPr lang="en-US" sz="2100" i="1">
                          <a:solidFill>
                            <a:srgbClr val="263B86"/>
                          </a:solidFill>
                          <a:latin typeface="Cambria Math" charset="0"/>
                          <a:cs typeface="Calibri"/>
                        </a:rPr>
                        <m:t>=</m:t>
                      </m:r>
                      <m:sSup>
                        <m:sSupPr>
                          <m:ctrlPr>
                            <a:rPr lang="en-US" sz="2100" i="1">
                              <a:solidFill>
                                <a:srgbClr val="263B86"/>
                              </a:solidFill>
                              <a:latin typeface="Cambria Math" charset="0"/>
                              <a:cs typeface="Calibri"/>
                            </a:rPr>
                          </m:ctrlPr>
                        </m:sSupPr>
                        <m:e>
                          <m:d>
                            <m:dPr>
                              <m:ctrlPr>
                                <a:rPr lang="mr-IN" sz="2100" i="1">
                                  <a:solidFill>
                                    <a:srgbClr val="263B86"/>
                                  </a:solidFill>
                                  <a:latin typeface="Cambria Math" charset="0"/>
                                  <a:cs typeface="Calibri"/>
                                </a:rPr>
                              </m:ctrlPr>
                            </m:dPr>
                            <m:e>
                              <m:sSup>
                                <m:sSupPr>
                                  <m:ctrlPr>
                                    <a:rPr lang="mr-IN" sz="2100" i="1">
                                      <a:solidFill>
                                        <a:srgbClr val="263B86"/>
                                      </a:solidFill>
                                      <a:latin typeface="Cambria Math" charset="0"/>
                                      <a:cs typeface="Calibri"/>
                                    </a:rPr>
                                  </m:ctrlPr>
                                </m:sSupPr>
                                <m:e>
                                  <m:r>
                                    <a:rPr lang="en-US" sz="2100" b="1" i="1">
                                      <a:solidFill>
                                        <a:srgbClr val="263B86"/>
                                      </a:solidFill>
                                      <a:latin typeface="Cambria Math" charset="0"/>
                                      <a:cs typeface="Calibri"/>
                                    </a:rPr>
                                    <m:t>𝑿</m:t>
                                  </m:r>
                                </m:e>
                                <m:sup>
                                  <m:r>
                                    <a:rPr lang="en-US" sz="2100" i="1">
                                      <a:solidFill>
                                        <a:srgbClr val="263B86"/>
                                      </a:solidFill>
                                      <a:latin typeface="Cambria Math" charset="0"/>
                                      <a:cs typeface="Calibri"/>
                                    </a:rPr>
                                    <m:t>𝑇</m:t>
                                  </m:r>
                                </m:sup>
                              </m:sSup>
                              <m:r>
                                <a:rPr lang="en-US" sz="2100" b="1" i="1">
                                  <a:solidFill>
                                    <a:srgbClr val="263B86"/>
                                  </a:solidFill>
                                  <a:latin typeface="Cambria Math" charset="0"/>
                                  <a:cs typeface="Calibri"/>
                                </a:rPr>
                                <m:t>𝑿</m:t>
                              </m:r>
                            </m:e>
                          </m:d>
                        </m:e>
                        <m:sup>
                          <m:r>
                            <a:rPr lang="en-US" sz="2100" i="1">
                              <a:solidFill>
                                <a:srgbClr val="263B86"/>
                              </a:solidFill>
                              <a:latin typeface="Cambria Math" charset="0"/>
                              <a:cs typeface="Calibri"/>
                            </a:rPr>
                            <m:t>−1</m:t>
                          </m:r>
                        </m:sup>
                      </m:sSup>
                      <m:sSup>
                        <m:sSupPr>
                          <m:ctrlPr>
                            <a:rPr lang="en-US" sz="2100" i="1">
                              <a:solidFill>
                                <a:srgbClr val="263B86"/>
                              </a:solidFill>
                              <a:latin typeface="Cambria Math" charset="0"/>
                              <a:cs typeface="Calibri"/>
                            </a:rPr>
                          </m:ctrlPr>
                        </m:sSupPr>
                        <m:e>
                          <m:r>
                            <a:rPr lang="en-US" sz="2100" b="1" i="1">
                              <a:solidFill>
                                <a:srgbClr val="263B86"/>
                              </a:solidFill>
                              <a:latin typeface="Cambria Math" charset="0"/>
                              <a:cs typeface="Calibri"/>
                            </a:rPr>
                            <m:t>𝑿</m:t>
                          </m:r>
                        </m:e>
                        <m:sup>
                          <m:r>
                            <a:rPr lang="en-US" sz="2100" i="1">
                              <a:solidFill>
                                <a:srgbClr val="263B86"/>
                              </a:solidFill>
                              <a:latin typeface="Cambria Math" charset="0"/>
                              <a:cs typeface="Calibri"/>
                            </a:rPr>
                            <m:t>𝑇</m:t>
                          </m:r>
                        </m:sup>
                      </m:sSup>
                      <m:r>
                        <a:rPr lang="en-US" sz="2100" b="1" i="1">
                          <a:solidFill>
                            <a:srgbClr val="263B86"/>
                          </a:solidFill>
                          <a:latin typeface="Cambria Math" charset="0"/>
                          <a:cs typeface="Calibri"/>
                        </a:rPr>
                        <m:t>𝒀</m:t>
                      </m:r>
                      <m:r>
                        <a:rPr lang="en-US" sz="2100" b="1" i="1">
                          <a:solidFill>
                            <a:srgbClr val="263B86"/>
                          </a:solidFill>
                          <a:latin typeface="Cambria Math" charset="0"/>
                          <a:cs typeface="Calibri"/>
                        </a:rPr>
                        <m:t>=</m:t>
                      </m:r>
                      <m:func>
                        <m:funcPr>
                          <m:ctrlPr>
                            <a:rPr lang="mr-IN" sz="2100" b="1" i="1">
                              <a:solidFill>
                                <a:srgbClr val="263B86"/>
                              </a:solidFill>
                              <a:latin typeface="Cambria Math" charset="0"/>
                              <a:cs typeface="Calibri"/>
                            </a:rPr>
                          </m:ctrlPr>
                        </m:funcPr>
                        <m:fName>
                          <m:limLow>
                            <m:limLowPr>
                              <m:ctrlPr>
                                <a:rPr lang="mr-IN" sz="2100" b="1" i="1">
                                  <a:solidFill>
                                    <a:srgbClr val="263B86"/>
                                  </a:solidFill>
                                  <a:latin typeface="Cambria Math" charset="0"/>
                                  <a:cs typeface="Calibri"/>
                                </a:rPr>
                              </m:ctrlPr>
                            </m:limLowPr>
                            <m:e>
                              <m:r>
                                <m:rPr>
                                  <m:sty m:val="p"/>
                                </m:rPr>
                                <a:rPr lang="en-US" sz="2100">
                                  <a:solidFill>
                                    <a:srgbClr val="263B86"/>
                                  </a:solidFill>
                                  <a:latin typeface="Cambria Math" charset="0"/>
                                  <a:cs typeface="Calibri"/>
                                </a:rPr>
                                <m:t>argm</m:t>
                              </m:r>
                              <m:r>
                                <m:rPr>
                                  <m:sty m:val="p"/>
                                </m:rPr>
                                <a:rPr lang="mr-IN" sz="2100">
                                  <a:solidFill>
                                    <a:srgbClr val="263B86"/>
                                  </a:solidFill>
                                  <a:latin typeface="Cambria Math" charset="0"/>
                                  <a:cs typeface="Calibri"/>
                                </a:rPr>
                                <m:t>in</m:t>
                              </m:r>
                            </m:e>
                            <m:lim>
                              <m:r>
                                <a:rPr lang="mr-IN" sz="2100" i="1">
                                  <a:solidFill>
                                    <a:srgbClr val="263B86"/>
                                  </a:solidFill>
                                  <a:latin typeface="Cambria Math" charset="0"/>
                                  <a:ea typeface="Cambria Math" charset="0"/>
                                  <a:cs typeface="Cambria Math" charset="0"/>
                                </a:rPr>
                                <m:t>𝜷</m:t>
                              </m:r>
                            </m:lim>
                          </m:limLow>
                        </m:fName>
                        <m:e>
                          <m:r>
                            <a:rPr lang="en-US" sz="2100" i="1">
                              <a:solidFill>
                                <a:srgbClr val="263B86"/>
                              </a:solidFill>
                              <a:latin typeface="Cambria Math" charset="0"/>
                              <a:cs typeface="Calibri"/>
                            </a:rPr>
                            <m:t>𝑀𝑆𝐸</m:t>
                          </m:r>
                        </m:e>
                      </m:func>
                      <m:d>
                        <m:dPr>
                          <m:ctrlPr>
                            <a:rPr lang="mr-IN" sz="2100" b="1" i="1">
                              <a:solidFill>
                                <a:srgbClr val="263B86"/>
                              </a:solidFill>
                              <a:latin typeface="Cambria Math" charset="0"/>
                              <a:cs typeface="Calibri"/>
                            </a:rPr>
                          </m:ctrlPr>
                        </m:dPr>
                        <m:e>
                          <m:r>
                            <a:rPr lang="mr-IN" sz="2100" b="1" i="1">
                              <a:solidFill>
                                <a:srgbClr val="263B86"/>
                              </a:solidFill>
                              <a:latin typeface="Cambria Math" charset="0"/>
                              <a:ea typeface="Cambria Math" charset="0"/>
                              <a:cs typeface="Cambria Math" charset="0"/>
                            </a:rPr>
                            <m:t>𝜷</m:t>
                          </m:r>
                        </m:e>
                      </m:d>
                    </m:oMath>
                  </m:oMathPara>
                </a14:m>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1455" b="-364"/>
                </a:stretch>
              </a:blipFill>
            </p:spPr>
            <p:txBody>
              <a:bodyPr/>
              <a:lstStyle/>
              <a:p>
                <a:r>
                  <a:rPr lang="en-US">
                    <a:noFill/>
                  </a:rPr>
                  <a:t> </a:t>
                </a:r>
              </a:p>
            </p:txBody>
          </p:sp>
        </mc:Fallback>
      </mc:AlternateContent>
    </p:spTree>
    <p:extLst>
      <p:ext uri="{BB962C8B-B14F-4D97-AF65-F5344CB8AC3E}">
        <p14:creationId xmlns:p14="http://schemas.microsoft.com/office/powerpoint/2010/main" val="160772507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29</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Model selection</a:t>
            </a:r>
          </a:p>
        </p:txBody>
      </p:sp>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This is application of a principled method to determine the complexity of a model:</a:t>
            </a:r>
          </a:p>
          <a:p>
            <a:r>
              <a:rPr lang="en-US" sz="2100" dirty="0" smtClean="0">
                <a:solidFill>
                  <a:srgbClr val="263B86"/>
                </a:solidFill>
                <a:latin typeface="Calibri"/>
                <a:cs typeface="Calibri"/>
              </a:rPr>
              <a:t>Choosing a subset of predictors</a:t>
            </a:r>
          </a:p>
          <a:p>
            <a:r>
              <a:rPr lang="en-US" sz="2100" dirty="0" smtClean="0">
                <a:solidFill>
                  <a:srgbClr val="263B86"/>
                </a:solidFill>
                <a:latin typeface="Calibri"/>
                <a:cs typeface="Calibri"/>
              </a:rPr>
              <a:t>Choosing the degree of a polynomial model</a:t>
            </a:r>
            <a:endParaRPr lang="en-US" sz="2100"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It typically consists of the following steps:</a:t>
            </a:r>
          </a:p>
          <a:p>
            <a:pPr marL="0" indent="0">
              <a:buNone/>
            </a:pPr>
            <a:endParaRPr lang="en-US" sz="2100" dirty="0" smtClean="0">
              <a:solidFill>
                <a:srgbClr val="263B86"/>
              </a:solidFill>
              <a:latin typeface="Calibri"/>
              <a:cs typeface="Calibri"/>
            </a:endParaRPr>
          </a:p>
          <a:p>
            <a:r>
              <a:rPr lang="en-US" sz="2100" dirty="0" smtClean="0">
                <a:solidFill>
                  <a:srgbClr val="263B86"/>
                </a:solidFill>
                <a:latin typeface="Calibri"/>
                <a:cs typeface="Calibri"/>
              </a:rPr>
              <a:t>Split the training set into two subsets: training and validation</a:t>
            </a:r>
          </a:p>
          <a:p>
            <a:r>
              <a:rPr lang="en-US" sz="2100" dirty="0" smtClean="0">
                <a:solidFill>
                  <a:srgbClr val="263B86"/>
                </a:solidFill>
                <a:latin typeface="Calibri"/>
                <a:cs typeface="Calibri"/>
              </a:rPr>
              <a:t>Multiple models are fitted on the training set and each model is </a:t>
            </a:r>
            <a:r>
              <a:rPr lang="en-US" sz="2100" dirty="0" err="1" smtClean="0">
                <a:solidFill>
                  <a:srgbClr val="263B86"/>
                </a:solidFill>
                <a:latin typeface="Calibri"/>
                <a:cs typeface="Calibri"/>
              </a:rPr>
              <a:t>evaulated</a:t>
            </a:r>
            <a:r>
              <a:rPr lang="en-US" sz="2100" dirty="0" smtClean="0">
                <a:solidFill>
                  <a:srgbClr val="263B86"/>
                </a:solidFill>
                <a:latin typeface="Calibri"/>
                <a:cs typeface="Calibri"/>
              </a:rPr>
              <a:t> on the validation set</a:t>
            </a:r>
          </a:p>
          <a:p>
            <a:r>
              <a:rPr lang="en-US" sz="2100" dirty="0" smtClean="0">
                <a:solidFill>
                  <a:srgbClr val="263B86"/>
                </a:solidFill>
                <a:latin typeface="Calibri"/>
                <a:cs typeface="Calibri"/>
              </a:rPr>
              <a:t>The model with the best validation performance is selected</a:t>
            </a:r>
          </a:p>
          <a:p>
            <a:r>
              <a:rPr lang="en-US" sz="2100" dirty="0" smtClean="0">
                <a:solidFill>
                  <a:srgbClr val="263B86"/>
                </a:solidFill>
                <a:latin typeface="Calibri"/>
                <a:cs typeface="Calibri"/>
              </a:rPr>
              <a:t>The selected model is evaluated one last time on the testing set</a:t>
            </a:r>
          </a:p>
        </p:txBody>
      </p:sp>
    </p:spTree>
    <p:extLst>
      <p:ext uri="{BB962C8B-B14F-4D97-AF65-F5344CB8AC3E}">
        <p14:creationId xmlns:p14="http://schemas.microsoft.com/office/powerpoint/2010/main" val="170617977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Predicting a variable</a:t>
            </a:r>
          </a:p>
        </p:txBody>
      </p:sp>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Let’s imagine a scenario where we’d like to predict one variable using another (or a set of other) variables:</a:t>
            </a:r>
          </a:p>
          <a:p>
            <a:pPr marL="0" indent="0">
              <a:buNone/>
            </a:pPr>
            <a:r>
              <a:rPr lang="en-US" sz="2100" b="1" dirty="0" smtClean="0">
                <a:solidFill>
                  <a:srgbClr val="263B86"/>
                </a:solidFill>
                <a:latin typeface="Calibri"/>
                <a:cs typeface="Calibri"/>
              </a:rPr>
              <a:t>Examples:</a:t>
            </a:r>
          </a:p>
          <a:p>
            <a:pPr>
              <a:buFont typeface="Wingdings" charset="2"/>
              <a:buChar char="Ø"/>
            </a:pPr>
            <a:r>
              <a:rPr lang="en-US" sz="2100" dirty="0" smtClean="0">
                <a:solidFill>
                  <a:srgbClr val="263B86"/>
                </a:solidFill>
                <a:latin typeface="Calibri"/>
                <a:cs typeface="Calibri"/>
              </a:rPr>
              <a:t>Predicting the amount of views a YouTube video will get next week based on video length, the date it was posted, previous number of views, etc.</a:t>
            </a:r>
          </a:p>
          <a:p>
            <a:pPr>
              <a:buFont typeface="Wingdings" charset="2"/>
              <a:buChar char="Ø"/>
            </a:pPr>
            <a:r>
              <a:rPr lang="en-US" sz="2100" dirty="0" smtClean="0">
                <a:solidFill>
                  <a:srgbClr val="263B86"/>
                </a:solidFill>
                <a:latin typeface="Calibri"/>
                <a:cs typeface="Calibri"/>
              </a:rPr>
              <a:t>Predicting which movies a Netflix user will rate highly based on their previous movie ratings, demographic data, etc.</a:t>
            </a:r>
          </a:p>
          <a:p>
            <a:pPr>
              <a:buFont typeface="Wingdings" charset="2"/>
              <a:buChar char="Ø"/>
            </a:pPr>
            <a:r>
              <a:rPr lang="en-US" sz="2100" dirty="0" smtClean="0">
                <a:solidFill>
                  <a:srgbClr val="263B86"/>
                </a:solidFill>
                <a:latin typeface="Calibri"/>
                <a:cs typeface="Calibri"/>
              </a:rPr>
              <a:t>Predicting the expected cab fare in New York City based on time of year, location of pickup, weather conditions, etc.</a:t>
            </a:r>
          </a:p>
          <a:p>
            <a:pPr>
              <a:buFont typeface="Wingdings" charset="2"/>
              <a:buChar char="Ø"/>
            </a:pPr>
            <a:r>
              <a:rPr lang="en-US" sz="2100" dirty="0" smtClean="0">
                <a:solidFill>
                  <a:srgbClr val="263B86"/>
                </a:solidFill>
                <a:latin typeface="Calibri"/>
                <a:cs typeface="Calibri"/>
              </a:rPr>
              <a:t>Predicting the redshift of a galaxy based on its magnitudes and colors in different passband filters</a:t>
            </a:r>
          </a:p>
          <a:p>
            <a:pPr marL="0" indent="0">
              <a:buNone/>
            </a:pPr>
            <a:endParaRPr lang="en-US" dirty="0" smtClean="0">
              <a:solidFill>
                <a:srgbClr val="263B86"/>
              </a:solidFill>
              <a:latin typeface="Calibri"/>
              <a:cs typeface="Calibri"/>
            </a:endParaRPr>
          </a:p>
        </p:txBody>
      </p:sp>
    </p:spTree>
    <p:extLst>
      <p:ext uri="{BB962C8B-B14F-4D97-AF65-F5344CB8AC3E}">
        <p14:creationId xmlns:p14="http://schemas.microsoft.com/office/powerpoint/2010/main" val="10204469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30</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Overfitting</a:t>
            </a:r>
          </a:p>
        </p:txBody>
      </p:sp>
      <p:sp>
        <p:nvSpPr>
          <p:cNvPr id="7172" name="Rectangle 3"/>
          <p:cNvSpPr>
            <a:spLocks noGrp="1"/>
          </p:cNvSpPr>
          <p:nvPr>
            <p:ph type="body" idx="4294967295"/>
          </p:nvPr>
        </p:nvSpPr>
        <p:spPr>
          <a:xfrm>
            <a:off x="838200" y="1295400"/>
            <a:ext cx="7620000" cy="5334000"/>
          </a:xfrm>
        </p:spPr>
        <p:txBody>
          <a:bodyPr>
            <a:normAutofit lnSpcReduction="10000"/>
          </a:bodyPr>
          <a:lstStyle/>
          <a:p>
            <a:pPr marL="0" indent="0">
              <a:buNone/>
            </a:pPr>
            <a:r>
              <a:rPr lang="en-US" sz="2100" b="1" dirty="0" smtClean="0">
                <a:solidFill>
                  <a:srgbClr val="263B86"/>
                </a:solidFill>
                <a:latin typeface="Calibri"/>
                <a:cs typeface="Calibri"/>
              </a:rPr>
              <a:t>Definition</a:t>
            </a:r>
          </a:p>
          <a:p>
            <a:pPr marL="0" indent="0">
              <a:buNone/>
            </a:pPr>
            <a:r>
              <a:rPr lang="en-US" sz="2100" b="1" dirty="0" smtClean="0">
                <a:solidFill>
                  <a:srgbClr val="263B86"/>
                </a:solidFill>
                <a:latin typeface="Calibri"/>
                <a:cs typeface="Calibri"/>
              </a:rPr>
              <a:t>Overfitting</a:t>
            </a:r>
            <a:r>
              <a:rPr lang="en-US" sz="2100" dirty="0" smtClean="0">
                <a:solidFill>
                  <a:srgbClr val="263B86"/>
                </a:solidFill>
                <a:latin typeface="Calibri"/>
                <a:cs typeface="Calibri"/>
              </a:rPr>
              <a:t> is the phenomenon wherein the model is unnecessarily complex. Portions of the model are actually capturing the random noise in the observation rather than the relationship between predictor(s) and response. This causes the model to lose predictive power with new data.</a:t>
            </a:r>
          </a:p>
          <a:p>
            <a:pPr marL="0" indent="0">
              <a:buNone/>
            </a:pPr>
            <a:endParaRPr lang="en-US" sz="2100" b="1" dirty="0">
              <a:solidFill>
                <a:srgbClr val="263B86"/>
              </a:solidFill>
              <a:latin typeface="Calibri"/>
              <a:cs typeface="Calibri"/>
            </a:endParaRPr>
          </a:p>
          <a:p>
            <a:pPr marL="0" indent="0">
              <a:buNone/>
            </a:pPr>
            <a:r>
              <a:rPr lang="en-US" sz="2100" dirty="0" smtClean="0">
                <a:solidFill>
                  <a:srgbClr val="263B86"/>
                </a:solidFill>
                <a:latin typeface="Calibri"/>
                <a:cs typeface="Calibri"/>
              </a:rPr>
              <a:t>Overfitting can happen when:</a:t>
            </a:r>
            <a:endParaRPr lang="en-US" sz="2100" dirty="0">
              <a:solidFill>
                <a:srgbClr val="263B86"/>
              </a:solidFill>
              <a:latin typeface="Calibri"/>
              <a:cs typeface="Calibri"/>
            </a:endParaRPr>
          </a:p>
          <a:p>
            <a:r>
              <a:rPr lang="en-US" sz="2100" dirty="0" smtClean="0">
                <a:solidFill>
                  <a:srgbClr val="263B86"/>
                </a:solidFill>
                <a:latin typeface="Calibri"/>
                <a:cs typeface="Calibri"/>
              </a:rPr>
              <a:t>There are too many predictors:</a:t>
            </a:r>
          </a:p>
          <a:p>
            <a:pPr lvl="1"/>
            <a:r>
              <a:rPr lang="en-US" sz="1700" dirty="0" smtClean="0">
                <a:solidFill>
                  <a:srgbClr val="263B86"/>
                </a:solidFill>
                <a:latin typeface="Calibri"/>
                <a:cs typeface="Calibri"/>
              </a:rPr>
              <a:t>The feature space has high dimensionality</a:t>
            </a:r>
          </a:p>
          <a:p>
            <a:pPr lvl="1"/>
            <a:r>
              <a:rPr lang="en-US" sz="1700" dirty="0" smtClean="0">
                <a:solidFill>
                  <a:srgbClr val="263B86"/>
                </a:solidFill>
                <a:latin typeface="Calibri"/>
                <a:cs typeface="Calibri"/>
              </a:rPr>
              <a:t>The polynomial degree is too high</a:t>
            </a:r>
          </a:p>
          <a:p>
            <a:pPr lvl="1"/>
            <a:r>
              <a:rPr lang="en-US" sz="1700" dirty="0" smtClean="0">
                <a:solidFill>
                  <a:srgbClr val="263B86"/>
                </a:solidFill>
                <a:latin typeface="Calibri"/>
                <a:cs typeface="Calibri"/>
              </a:rPr>
              <a:t>Too many cross terms are considered</a:t>
            </a:r>
          </a:p>
          <a:p>
            <a:r>
              <a:rPr lang="en-US" sz="2100" dirty="0" smtClean="0">
                <a:solidFill>
                  <a:srgbClr val="263B86"/>
                </a:solidFill>
                <a:latin typeface="Calibri"/>
                <a:cs typeface="Calibri"/>
              </a:rPr>
              <a:t>The coefficient values are too extreme</a:t>
            </a: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A sign of overfitting may be a high training R</a:t>
            </a:r>
            <a:r>
              <a:rPr lang="en-US" sz="2100" baseline="30000" dirty="0" smtClean="0">
                <a:solidFill>
                  <a:srgbClr val="263B86"/>
                </a:solidFill>
                <a:latin typeface="Calibri"/>
                <a:cs typeface="Calibri"/>
              </a:rPr>
              <a:t>2</a:t>
            </a:r>
            <a:r>
              <a:rPr lang="en-US" sz="2100" dirty="0" smtClean="0">
                <a:solidFill>
                  <a:srgbClr val="263B86"/>
                </a:solidFill>
                <a:latin typeface="Calibri"/>
                <a:cs typeface="Calibri"/>
              </a:rPr>
              <a:t> or low MSE and unexpectedly poor testing performance.</a:t>
            </a:r>
            <a:endParaRPr lang="en-US" sz="2100" baseline="30000" dirty="0">
              <a:solidFill>
                <a:srgbClr val="263B86"/>
              </a:solidFill>
              <a:latin typeface="Calibri"/>
              <a:cs typeface="Calibri"/>
            </a:endParaRPr>
          </a:p>
        </p:txBody>
      </p:sp>
    </p:spTree>
    <p:extLst>
      <p:ext uri="{BB962C8B-B14F-4D97-AF65-F5344CB8AC3E}">
        <p14:creationId xmlns:p14="http://schemas.microsoft.com/office/powerpoint/2010/main" val="96259228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31</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Theil-Sen estimator</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“The most popular nonparametric technique for estimating a linear trend”</a:t>
                </a: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slope of the regression line, </a:t>
                </a:r>
                <a14:m>
                  <m:oMath xmlns:m="http://schemas.openxmlformats.org/officeDocument/2006/math">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𝑇𝑆</m:t>
                        </m:r>
                      </m:sub>
                    </m:sSub>
                    <m:r>
                      <a:rPr lang="en-US" sz="2100" b="0" i="1" smtClean="0">
                        <a:solidFill>
                          <a:srgbClr val="263B86"/>
                        </a:solidFill>
                        <a:latin typeface="Cambria Math" charset="0"/>
                        <a:cs typeface="Calibri"/>
                      </a:rPr>
                      <m:t>,</m:t>
                    </m:r>
                  </m:oMath>
                </a14:m>
                <a:r>
                  <a:rPr lang="en-US" sz="2100" dirty="0" smtClean="0">
                    <a:solidFill>
                      <a:srgbClr val="263B86"/>
                    </a:solidFill>
                    <a:latin typeface="Calibri"/>
                    <a:cs typeface="Calibri"/>
                  </a:rPr>
                  <a:t> is given by median of the </a:t>
                </a:r>
                <a14:m>
                  <m:oMath xmlns:m="http://schemas.openxmlformats.org/officeDocument/2006/math">
                    <m:f>
                      <m:fPr>
                        <m:ctrlPr>
                          <a:rPr lang="en-US"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𝑛</m:t>
                        </m:r>
                        <m:d>
                          <m:dPr>
                            <m:ctrlPr>
                              <a:rPr lang="en-US"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𝑛</m:t>
                            </m:r>
                            <m:r>
                              <a:rPr lang="en-US" sz="2100" b="0" i="1" smtClean="0">
                                <a:solidFill>
                                  <a:srgbClr val="263B86"/>
                                </a:solidFill>
                                <a:latin typeface="Cambria Math" charset="0"/>
                                <a:cs typeface="Calibri"/>
                              </a:rPr>
                              <m:t>−1</m:t>
                            </m:r>
                          </m:e>
                        </m:d>
                      </m:num>
                      <m:den>
                        <m:r>
                          <a:rPr lang="en-US" sz="2100" b="0" i="1" smtClean="0">
                            <a:solidFill>
                              <a:srgbClr val="263B86"/>
                            </a:solidFill>
                            <a:latin typeface="Cambria Math" charset="0"/>
                            <a:cs typeface="Calibri"/>
                          </a:rPr>
                          <m:t>2</m:t>
                        </m:r>
                      </m:den>
                    </m:f>
                  </m:oMath>
                </a14:m>
                <a:r>
                  <a:rPr lang="en-US" sz="2100" dirty="0" smtClean="0">
                    <a:solidFill>
                      <a:srgbClr val="263B86"/>
                    </a:solidFill>
                    <a:latin typeface="Calibri"/>
                    <a:cs typeface="Calibri"/>
                  </a:rPr>
                  <a:t> slopes defined by all pairs of data points:</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𝑖𝑗</m:t>
                          </m:r>
                        </m:sub>
                      </m:sSub>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𝑌</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𝑌</m:t>
                              </m:r>
                            </m:e>
                            <m:sub>
                              <m:r>
                                <a:rPr lang="en-US" sz="2100" b="0" i="1" smtClean="0">
                                  <a:solidFill>
                                    <a:srgbClr val="263B86"/>
                                  </a:solidFill>
                                  <a:latin typeface="Cambria Math" charset="0"/>
                                  <a:cs typeface="Calibri"/>
                                </a:rPr>
                                <m:t>𝑗</m:t>
                              </m:r>
                            </m:sub>
                          </m:sSub>
                        </m:num>
                        <m:den>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𝑋</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𝑋</m:t>
                              </m:r>
                            </m:e>
                            <m:sub>
                              <m:r>
                                <a:rPr lang="en-US" sz="2100" b="0" i="1" smtClean="0">
                                  <a:solidFill>
                                    <a:srgbClr val="263B86"/>
                                  </a:solidFill>
                                  <a:latin typeface="Cambria Math" charset="0"/>
                                  <a:cs typeface="Calibri"/>
                                </a:rPr>
                                <m:t>𝑗</m:t>
                              </m:r>
                            </m:sub>
                          </m:sSub>
                        </m:den>
                      </m:f>
                    </m:oMath>
                  </m:oMathPara>
                </a14:m>
                <a:endParaRPr lang="en-US" sz="2100"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The intercept is given by the median of </a:t>
                </a:r>
                <a14:m>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𝑌</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𝑇𝑆</m:t>
                        </m:r>
                      </m:sub>
                    </m:sSub>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𝑋</m:t>
                        </m:r>
                      </m:e>
                      <m:sub>
                        <m:r>
                          <a:rPr lang="en-US" sz="2100" b="0" i="1" smtClean="0">
                            <a:solidFill>
                              <a:srgbClr val="263B86"/>
                            </a:solidFill>
                            <a:latin typeface="Cambria Math" charset="0"/>
                            <a:cs typeface="Calibri"/>
                          </a:rPr>
                          <m:t>𝑖</m:t>
                        </m:r>
                      </m:sub>
                    </m:sSub>
                  </m:oMath>
                </a14:m>
                <a:r>
                  <a:rPr lang="en-US" sz="2100" dirty="0" smtClean="0">
                    <a:solidFill>
                      <a:srgbClr val="263B86"/>
                    </a:solidFill>
                    <a:latin typeface="Calibri"/>
                    <a:cs typeface="Calibri"/>
                  </a:rPr>
                  <a:t>.</a:t>
                </a:r>
              </a:p>
              <a:p>
                <a:pPr marL="0" indent="0">
                  <a:buNone/>
                </a:pPr>
                <a:r>
                  <a:rPr lang="en-US" sz="2100" dirty="0" smtClean="0">
                    <a:solidFill>
                      <a:srgbClr val="263B86"/>
                    </a:solidFill>
                    <a:latin typeface="Calibri"/>
                    <a:cs typeface="Calibri"/>
                  </a:rPr>
                  <a:t>Confidence intervals can be determined from the middle 95% of slopes from sampled pairs of points (n ~ 600).</a:t>
                </a: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spTree>
    <p:extLst>
      <p:ext uri="{BB962C8B-B14F-4D97-AF65-F5344CB8AC3E}">
        <p14:creationId xmlns:p14="http://schemas.microsoft.com/office/powerpoint/2010/main" val="140647336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32</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Polynomial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257800"/>
              </a:xfrm>
            </p:spPr>
            <p:txBody>
              <a:bodyPr>
                <a:normAutofit fontScale="85000" lnSpcReduction="20000"/>
              </a:bodyPr>
              <a:lstStyle/>
              <a:p>
                <a:pPr marL="0" indent="0">
                  <a:buNone/>
                </a:pPr>
                <a:r>
                  <a:rPr lang="en-US" sz="2200" dirty="0" smtClean="0">
                    <a:solidFill>
                      <a:srgbClr val="263B86"/>
                    </a:solidFill>
                    <a:latin typeface="Calibri"/>
                    <a:cs typeface="Calibri"/>
                  </a:rPr>
                  <a:t>The simplest non-linear model we can consider, for a response </a:t>
                </a:r>
                <a:r>
                  <a:rPr lang="en-US" sz="2200" i="1" dirty="0" smtClean="0">
                    <a:solidFill>
                      <a:srgbClr val="263B86"/>
                    </a:solidFill>
                    <a:latin typeface="Calibri"/>
                    <a:cs typeface="Calibri"/>
                  </a:rPr>
                  <a:t>Y </a:t>
                </a:r>
                <a:r>
                  <a:rPr lang="en-US" sz="2200" dirty="0" smtClean="0">
                    <a:solidFill>
                      <a:srgbClr val="263B86"/>
                    </a:solidFill>
                    <a:latin typeface="Calibri"/>
                    <a:cs typeface="Calibri"/>
                  </a:rPr>
                  <a:t>and a predictor </a:t>
                </a:r>
                <a:r>
                  <a:rPr lang="en-US" sz="2200" i="1" dirty="0" smtClean="0">
                    <a:solidFill>
                      <a:srgbClr val="263B86"/>
                    </a:solidFill>
                    <a:latin typeface="Calibri"/>
                    <a:cs typeface="Calibri"/>
                  </a:rPr>
                  <a:t>X</a:t>
                </a:r>
                <a:r>
                  <a:rPr lang="en-US" sz="2200" dirty="0" smtClean="0">
                    <a:solidFill>
                      <a:srgbClr val="263B86"/>
                    </a:solidFill>
                    <a:latin typeface="Calibri"/>
                    <a:cs typeface="Calibri"/>
                  </a:rPr>
                  <a:t>, is a polynomial model of degree </a:t>
                </a:r>
                <a:r>
                  <a:rPr lang="en-US" sz="2200" i="1" dirty="0" smtClean="0">
                    <a:solidFill>
                      <a:srgbClr val="263B86"/>
                    </a:solidFill>
                    <a:latin typeface="Calibri"/>
                    <a:cs typeface="Calibri"/>
                  </a:rPr>
                  <a:t>M</a:t>
                </a:r>
                <a:r>
                  <a:rPr lang="en-US" sz="2200" dirty="0">
                    <a:solidFill>
                      <a:srgbClr val="263B86"/>
                    </a:solidFill>
                    <a:latin typeface="Calibri"/>
                    <a:cs typeface="Calibri"/>
                  </a:rPr>
                  <a:t>:</a:t>
                </a:r>
                <a:endParaRPr lang="en-US" sz="2200" dirty="0" smtClean="0">
                  <a:solidFill>
                    <a:srgbClr val="263B86"/>
                  </a:solidFill>
                  <a:latin typeface="Calibri"/>
                  <a:cs typeface="Calibri"/>
                </a:endParaRPr>
              </a:p>
              <a:p>
                <a:pPr marL="0" indent="0">
                  <a:buNone/>
                </a:pPr>
                <a:endParaRPr lang="en-US" sz="22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600" i="1">
                          <a:solidFill>
                            <a:srgbClr val="263B86"/>
                          </a:solidFill>
                          <a:latin typeface="Cambria Math" charset="0"/>
                          <a:cs typeface="Calibri"/>
                        </a:rPr>
                        <m:t>𝑦</m:t>
                      </m:r>
                      <m:r>
                        <a:rPr lang="en-US" sz="2600" i="1">
                          <a:solidFill>
                            <a:srgbClr val="263B86"/>
                          </a:solidFill>
                          <a:latin typeface="Cambria Math" charset="0"/>
                          <a:cs typeface="Calibri"/>
                        </a:rPr>
                        <m:t>=</m:t>
                      </m:r>
                      <m:sSub>
                        <m:sSubPr>
                          <m:ctrlPr>
                            <a:rPr lang="en-US" sz="2600" i="1">
                              <a:solidFill>
                                <a:srgbClr val="263B86"/>
                              </a:solidFill>
                              <a:latin typeface="Cambria Math" charset="0"/>
                              <a:ea typeface="Cambria Math" charset="0"/>
                              <a:cs typeface="Cambria Math" charset="0"/>
                            </a:rPr>
                          </m:ctrlPr>
                        </m:sSubPr>
                        <m:e>
                          <m:r>
                            <a:rPr lang="en-US" sz="2600" i="1">
                              <a:solidFill>
                                <a:srgbClr val="263B86"/>
                              </a:solidFill>
                              <a:latin typeface="Cambria Math" charset="0"/>
                              <a:ea typeface="Cambria Math" charset="0"/>
                              <a:cs typeface="Cambria Math" charset="0"/>
                            </a:rPr>
                            <m:t>𝛽</m:t>
                          </m:r>
                        </m:e>
                        <m:sub>
                          <m:r>
                            <a:rPr lang="en-US" sz="2600" i="1">
                              <a:solidFill>
                                <a:srgbClr val="263B86"/>
                              </a:solidFill>
                              <a:latin typeface="Cambria Math" charset="0"/>
                              <a:ea typeface="Cambria Math" charset="0"/>
                              <a:cs typeface="Cambria Math" charset="0"/>
                            </a:rPr>
                            <m:t>0</m:t>
                          </m:r>
                        </m:sub>
                      </m:sSub>
                      <m:r>
                        <a:rPr lang="en-US" sz="2600" i="1">
                          <a:solidFill>
                            <a:srgbClr val="263B86"/>
                          </a:solidFill>
                          <a:latin typeface="Cambria Math" charset="0"/>
                          <a:ea typeface="Cambria Math" charset="0"/>
                          <a:cs typeface="Cambria Math" charset="0"/>
                        </a:rPr>
                        <m:t>+</m:t>
                      </m:r>
                      <m:sSub>
                        <m:sSubPr>
                          <m:ctrlPr>
                            <a:rPr lang="en-US" sz="2600" i="1">
                              <a:solidFill>
                                <a:srgbClr val="263B86"/>
                              </a:solidFill>
                              <a:latin typeface="Cambria Math" charset="0"/>
                              <a:ea typeface="Cambria Math" charset="0"/>
                              <a:cs typeface="Cambria Math" charset="0"/>
                            </a:rPr>
                          </m:ctrlPr>
                        </m:sSubPr>
                        <m:e>
                          <m:r>
                            <a:rPr lang="en-US" sz="2600" i="1">
                              <a:solidFill>
                                <a:srgbClr val="263B86"/>
                              </a:solidFill>
                              <a:latin typeface="Cambria Math" charset="0"/>
                              <a:ea typeface="Cambria Math" charset="0"/>
                              <a:cs typeface="Cambria Math" charset="0"/>
                            </a:rPr>
                            <m:t>𝛽</m:t>
                          </m:r>
                        </m:e>
                        <m:sub>
                          <m:r>
                            <a:rPr lang="en-US" sz="2600" i="1">
                              <a:solidFill>
                                <a:srgbClr val="263B86"/>
                              </a:solidFill>
                              <a:latin typeface="Cambria Math" charset="0"/>
                              <a:ea typeface="Cambria Math" charset="0"/>
                              <a:cs typeface="Cambria Math" charset="0"/>
                            </a:rPr>
                            <m:t>1</m:t>
                          </m:r>
                        </m:sub>
                      </m:sSub>
                      <m:r>
                        <a:rPr lang="en-US" sz="2600" b="0" i="1" smtClean="0">
                          <a:solidFill>
                            <a:srgbClr val="263B86"/>
                          </a:solidFill>
                          <a:latin typeface="Cambria Math" charset="0"/>
                          <a:ea typeface="Cambria Math" charset="0"/>
                          <a:cs typeface="Cambria Math" charset="0"/>
                        </a:rPr>
                        <m:t>𝑥</m:t>
                      </m:r>
                      <m:r>
                        <a:rPr lang="en-US" sz="2600" i="1">
                          <a:solidFill>
                            <a:srgbClr val="263B86"/>
                          </a:solidFill>
                          <a:latin typeface="Cambria Math" charset="0"/>
                          <a:ea typeface="Cambria Math" charset="0"/>
                          <a:cs typeface="Cambria Math" charset="0"/>
                        </a:rPr>
                        <m:t>+</m:t>
                      </m:r>
                      <m:sSub>
                        <m:sSubPr>
                          <m:ctrlPr>
                            <a:rPr lang="en-US" sz="2600" i="1" smtClean="0">
                              <a:solidFill>
                                <a:srgbClr val="263B86"/>
                              </a:solidFill>
                              <a:latin typeface="Cambria Math" charset="0"/>
                              <a:ea typeface="Cambria Math" charset="0"/>
                              <a:cs typeface="Cambria Math" charset="0"/>
                            </a:rPr>
                          </m:ctrlPr>
                        </m:sSubPr>
                        <m:e>
                          <m:r>
                            <a:rPr lang="en-US" sz="2600" i="1">
                              <a:solidFill>
                                <a:srgbClr val="263B86"/>
                              </a:solidFill>
                              <a:latin typeface="Cambria Math" charset="0"/>
                              <a:ea typeface="Cambria Math" charset="0"/>
                              <a:cs typeface="Cambria Math" charset="0"/>
                            </a:rPr>
                            <m:t>𝛽</m:t>
                          </m:r>
                        </m:e>
                        <m:sub>
                          <m:r>
                            <a:rPr lang="en-US" sz="2600" b="0" i="1" smtClean="0">
                              <a:solidFill>
                                <a:srgbClr val="263B86"/>
                              </a:solidFill>
                              <a:latin typeface="Cambria Math" charset="0"/>
                              <a:ea typeface="Cambria Math" charset="0"/>
                              <a:cs typeface="Cambria Math" charset="0"/>
                            </a:rPr>
                            <m:t>2</m:t>
                          </m:r>
                        </m:sub>
                      </m:sSub>
                      <m:sSup>
                        <m:sSupPr>
                          <m:ctrlPr>
                            <a:rPr lang="en-US" sz="2600" i="1" smtClean="0">
                              <a:solidFill>
                                <a:srgbClr val="263B86"/>
                              </a:solidFill>
                              <a:latin typeface="Cambria Math" charset="0"/>
                              <a:ea typeface="Cambria Math" charset="0"/>
                              <a:cs typeface="Cambria Math" charset="0"/>
                            </a:rPr>
                          </m:ctrlPr>
                        </m:sSupPr>
                        <m:e>
                          <m:r>
                            <a:rPr lang="en-US" sz="2600" b="0" i="1" smtClean="0">
                              <a:solidFill>
                                <a:srgbClr val="263B86"/>
                              </a:solidFill>
                              <a:latin typeface="Cambria Math" charset="0"/>
                              <a:ea typeface="Cambria Math" charset="0"/>
                              <a:cs typeface="Cambria Math" charset="0"/>
                            </a:rPr>
                            <m:t>𝑥</m:t>
                          </m:r>
                        </m:e>
                        <m:sup>
                          <m:r>
                            <a:rPr lang="en-US" sz="2600" b="0" i="1" smtClean="0">
                              <a:solidFill>
                                <a:srgbClr val="263B86"/>
                              </a:solidFill>
                              <a:latin typeface="Cambria Math" charset="0"/>
                              <a:ea typeface="Cambria Math" charset="0"/>
                              <a:cs typeface="Cambria Math" charset="0"/>
                            </a:rPr>
                            <m:t>2</m:t>
                          </m:r>
                        </m:sup>
                      </m:sSup>
                      <m:r>
                        <a:rPr lang="en-US" sz="2600" b="0" i="1" smtClean="0">
                          <a:solidFill>
                            <a:srgbClr val="263B86"/>
                          </a:solidFill>
                          <a:latin typeface="Cambria Math" charset="0"/>
                          <a:ea typeface="Cambria Math" charset="0"/>
                          <a:cs typeface="Cambria Math" charset="0"/>
                        </a:rPr>
                        <m:t>+…+</m:t>
                      </m:r>
                      <m:sSub>
                        <m:sSubPr>
                          <m:ctrlPr>
                            <a:rPr lang="en-US" sz="2600" i="1">
                              <a:solidFill>
                                <a:srgbClr val="263B86"/>
                              </a:solidFill>
                              <a:latin typeface="Cambria Math" charset="0"/>
                              <a:ea typeface="Cambria Math" charset="0"/>
                              <a:cs typeface="Cambria Math" charset="0"/>
                            </a:rPr>
                          </m:ctrlPr>
                        </m:sSubPr>
                        <m:e>
                          <m:r>
                            <a:rPr lang="en-US" sz="2600" i="1">
                              <a:solidFill>
                                <a:srgbClr val="263B86"/>
                              </a:solidFill>
                              <a:latin typeface="Cambria Math" charset="0"/>
                              <a:ea typeface="Cambria Math" charset="0"/>
                              <a:cs typeface="Cambria Math" charset="0"/>
                            </a:rPr>
                            <m:t>𝛽</m:t>
                          </m:r>
                        </m:e>
                        <m:sub>
                          <m:r>
                            <a:rPr lang="en-US" sz="2600" b="0" i="1" smtClean="0">
                              <a:solidFill>
                                <a:srgbClr val="263B86"/>
                              </a:solidFill>
                              <a:latin typeface="Cambria Math" charset="0"/>
                              <a:ea typeface="Cambria Math" charset="0"/>
                              <a:cs typeface="Cambria Math" charset="0"/>
                            </a:rPr>
                            <m:t>𝑀</m:t>
                          </m:r>
                        </m:sub>
                      </m:sSub>
                      <m:sSup>
                        <m:sSupPr>
                          <m:ctrlPr>
                            <a:rPr lang="en-US" sz="2600" i="1" smtClean="0">
                              <a:solidFill>
                                <a:srgbClr val="263B86"/>
                              </a:solidFill>
                              <a:latin typeface="Cambria Math" charset="0"/>
                              <a:ea typeface="Cambria Math" charset="0"/>
                              <a:cs typeface="Cambria Math" charset="0"/>
                            </a:rPr>
                          </m:ctrlPr>
                        </m:sSupPr>
                        <m:e>
                          <m:r>
                            <a:rPr lang="en-US" sz="2600" b="0" i="1" smtClean="0">
                              <a:solidFill>
                                <a:srgbClr val="263B86"/>
                              </a:solidFill>
                              <a:latin typeface="Cambria Math" charset="0"/>
                              <a:ea typeface="Cambria Math" charset="0"/>
                              <a:cs typeface="Cambria Math" charset="0"/>
                            </a:rPr>
                            <m:t>𝑥</m:t>
                          </m:r>
                        </m:e>
                        <m:sup>
                          <m:r>
                            <a:rPr lang="en-US" sz="2600" b="0" i="1" smtClean="0">
                              <a:solidFill>
                                <a:srgbClr val="263B86"/>
                              </a:solidFill>
                              <a:latin typeface="Cambria Math" charset="0"/>
                              <a:ea typeface="Cambria Math" charset="0"/>
                              <a:cs typeface="Cambria Math" charset="0"/>
                            </a:rPr>
                            <m:t>𝑀</m:t>
                          </m:r>
                        </m:sup>
                      </m:sSup>
                      <m:r>
                        <a:rPr lang="en-US" sz="2600" b="0" i="1" smtClean="0">
                          <a:solidFill>
                            <a:srgbClr val="263B86"/>
                          </a:solidFill>
                          <a:latin typeface="Cambria Math" charset="0"/>
                          <a:ea typeface="Cambria Math" charset="0"/>
                          <a:cs typeface="Cambria Math" charset="0"/>
                        </a:rPr>
                        <m:t>+</m:t>
                      </m:r>
                      <m:r>
                        <a:rPr lang="en-US" sz="2600" b="0" i="1" smtClean="0">
                          <a:solidFill>
                            <a:srgbClr val="263B86"/>
                          </a:solidFill>
                          <a:latin typeface="Cambria Math" charset="0"/>
                          <a:ea typeface="Cambria Math" charset="0"/>
                          <a:cs typeface="Cambria Math" charset="0"/>
                        </a:rPr>
                        <m:t>𝜖</m:t>
                      </m:r>
                    </m:oMath>
                  </m:oMathPara>
                </a14:m>
                <a:endParaRPr lang="en-US" sz="2600" dirty="0">
                  <a:solidFill>
                    <a:srgbClr val="263B86"/>
                  </a:solidFill>
                  <a:latin typeface="Calibri"/>
                  <a:cs typeface="Calibri"/>
                </a:endParaRPr>
              </a:p>
              <a:p>
                <a:pPr marL="0" indent="0">
                  <a:buNone/>
                </a:pPr>
                <a:endParaRPr lang="en-US" sz="2200" dirty="0" smtClean="0">
                  <a:solidFill>
                    <a:srgbClr val="263B86"/>
                  </a:solidFill>
                  <a:latin typeface="Calibri"/>
                  <a:cs typeface="Calibri"/>
                </a:endParaRPr>
              </a:p>
              <a:p>
                <a:pPr marL="0" indent="0">
                  <a:buNone/>
                </a:pPr>
                <a:r>
                  <a:rPr lang="en-US" sz="2200" dirty="0" smtClean="0">
                    <a:solidFill>
                      <a:srgbClr val="263B86"/>
                    </a:solidFill>
                    <a:latin typeface="Calibri"/>
                    <a:cs typeface="Calibri"/>
                  </a:rPr>
                  <a:t>However, we can treat as linear regression with each </a:t>
                </a:r>
                <a:r>
                  <a:rPr lang="en-US" sz="2200" i="1" dirty="0" err="1" smtClean="0">
                    <a:solidFill>
                      <a:srgbClr val="263B86"/>
                    </a:solidFill>
                    <a:latin typeface="Calibri"/>
                    <a:cs typeface="Calibri"/>
                  </a:rPr>
                  <a:t>x</a:t>
                </a:r>
                <a:r>
                  <a:rPr lang="en-US" sz="2200" i="1" baseline="30000" dirty="0" err="1" smtClean="0">
                    <a:solidFill>
                      <a:srgbClr val="263B86"/>
                    </a:solidFill>
                    <a:latin typeface="Calibri"/>
                    <a:cs typeface="Calibri"/>
                  </a:rPr>
                  <a:t>m</a:t>
                </a:r>
                <a:r>
                  <a:rPr lang="en-US" sz="2200" i="1" baseline="30000" dirty="0" smtClean="0">
                    <a:solidFill>
                      <a:srgbClr val="263B86"/>
                    </a:solidFill>
                    <a:latin typeface="Calibri"/>
                    <a:cs typeface="Calibri"/>
                  </a:rPr>
                  <a:t> </a:t>
                </a:r>
                <a:r>
                  <a:rPr lang="en-US" sz="2200" dirty="0" smtClean="0">
                    <a:solidFill>
                      <a:srgbClr val="263B86"/>
                    </a:solidFill>
                    <a:latin typeface="Calibri"/>
                    <a:cs typeface="Calibri"/>
                  </a:rPr>
                  <a:t>as a separate predictor. Thus:</a:t>
                </a:r>
                <a:endParaRPr lang="en-US" sz="2200" baseline="30000" dirty="0" smtClean="0">
                  <a:solidFill>
                    <a:srgbClr val="263B86"/>
                  </a:solidFill>
                  <a:latin typeface="Calibri"/>
                  <a:cs typeface="Calibri"/>
                </a:endParaRPr>
              </a:p>
              <a:p>
                <a:pPr marL="0" indent="0">
                  <a:buNone/>
                </a:pPr>
                <a:endParaRPr lang="en-US" sz="22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600" b="1" i="1" smtClean="0">
                          <a:solidFill>
                            <a:srgbClr val="263B86"/>
                          </a:solidFill>
                          <a:latin typeface="Cambria Math" charset="0"/>
                          <a:cs typeface="Calibri"/>
                        </a:rPr>
                        <m:t>𝒀</m:t>
                      </m:r>
                      <m:r>
                        <a:rPr lang="en-US" sz="2600" b="1" i="1" smtClean="0">
                          <a:solidFill>
                            <a:srgbClr val="263B86"/>
                          </a:solidFill>
                          <a:latin typeface="Cambria Math" charset="0"/>
                          <a:cs typeface="Calibri"/>
                        </a:rPr>
                        <m:t>= </m:t>
                      </m:r>
                      <m:d>
                        <m:dPr>
                          <m:ctrlPr>
                            <a:rPr lang="mr-IN" sz="2600" b="1" i="1" smtClean="0">
                              <a:solidFill>
                                <a:srgbClr val="263B86"/>
                              </a:solidFill>
                              <a:latin typeface="Cambria Math" charset="0"/>
                              <a:cs typeface="Calibri"/>
                            </a:rPr>
                          </m:ctrlPr>
                        </m:dPr>
                        <m:e>
                          <m:m>
                            <m:mPr>
                              <m:mcs>
                                <m:mc>
                                  <m:mcPr>
                                    <m:count m:val="1"/>
                                    <m:mcJc m:val="center"/>
                                  </m:mcPr>
                                </m:mc>
                              </m:mcs>
                              <m:ctrlPr>
                                <a:rPr lang="mr-IN" sz="2600" b="1" i="1" smtClean="0">
                                  <a:solidFill>
                                    <a:srgbClr val="263B86"/>
                                  </a:solidFill>
                                  <a:latin typeface="Cambria Math" charset="0"/>
                                  <a:cs typeface="Calibri"/>
                                </a:rPr>
                              </m:ctrlPr>
                            </m:mPr>
                            <m:mr>
                              <m:e>
                                <m:sSub>
                                  <m:sSubPr>
                                    <m:ctrlPr>
                                      <a:rPr lang="en-US" sz="2600" i="1" smtClean="0">
                                        <a:solidFill>
                                          <a:srgbClr val="263B86"/>
                                        </a:solidFill>
                                        <a:latin typeface="Cambria Math" charset="0"/>
                                        <a:cs typeface="Calibri"/>
                                      </a:rPr>
                                    </m:ctrlPr>
                                  </m:sSubPr>
                                  <m:e>
                                    <m:r>
                                      <a:rPr lang="en-US" sz="2600" b="0" i="1" smtClean="0">
                                        <a:solidFill>
                                          <a:srgbClr val="263B86"/>
                                        </a:solidFill>
                                        <a:latin typeface="Cambria Math" charset="0"/>
                                        <a:cs typeface="Calibri"/>
                                      </a:rPr>
                                      <m:t>𝑦</m:t>
                                    </m:r>
                                  </m:e>
                                  <m:sub>
                                    <m:r>
                                      <a:rPr lang="en-US" sz="2600" b="0" i="1" smtClean="0">
                                        <a:solidFill>
                                          <a:srgbClr val="263B86"/>
                                        </a:solidFill>
                                        <a:latin typeface="Cambria Math" charset="0"/>
                                        <a:cs typeface="Calibri"/>
                                      </a:rPr>
                                      <m:t>1</m:t>
                                    </m:r>
                                  </m:sub>
                                </m:sSub>
                              </m:e>
                            </m:mr>
                            <m:mr>
                              <m:e>
                                <m:sSub>
                                  <m:sSubPr>
                                    <m:ctrlPr>
                                      <a:rPr lang="en-US" sz="2600" i="1" smtClean="0">
                                        <a:solidFill>
                                          <a:srgbClr val="263B86"/>
                                        </a:solidFill>
                                        <a:latin typeface="Cambria Math" charset="0"/>
                                        <a:cs typeface="Calibri"/>
                                      </a:rPr>
                                    </m:ctrlPr>
                                  </m:sSubPr>
                                  <m:e>
                                    <m:r>
                                      <a:rPr lang="en-US" sz="2600" b="0" i="1" smtClean="0">
                                        <a:solidFill>
                                          <a:srgbClr val="263B86"/>
                                        </a:solidFill>
                                        <a:latin typeface="Cambria Math" charset="0"/>
                                        <a:cs typeface="Calibri"/>
                                      </a:rPr>
                                      <m:t>𝑦</m:t>
                                    </m:r>
                                  </m:e>
                                  <m:sub>
                                    <m:r>
                                      <a:rPr lang="en-US" sz="2600" b="0" i="1" smtClean="0">
                                        <a:solidFill>
                                          <a:srgbClr val="263B86"/>
                                        </a:solidFill>
                                        <a:latin typeface="Cambria Math" charset="0"/>
                                        <a:cs typeface="Calibri"/>
                                      </a:rPr>
                                      <m:t>2</m:t>
                                    </m:r>
                                  </m:sub>
                                </m:sSub>
                              </m:e>
                            </m:mr>
                            <m:mr>
                              <m:e>
                                <m:r>
                                  <a:rPr lang="mr-IN" sz="2600" b="1" i="1" smtClean="0">
                                    <a:solidFill>
                                      <a:srgbClr val="263B86"/>
                                    </a:solidFill>
                                    <a:latin typeface="Cambria Math" charset="0"/>
                                    <a:cs typeface="Calibri"/>
                                  </a:rPr>
                                  <m:t>⋮</m:t>
                                </m:r>
                              </m:e>
                            </m:mr>
                            <m:mr>
                              <m:e>
                                <m:sSub>
                                  <m:sSubPr>
                                    <m:ctrlPr>
                                      <a:rPr lang="en-US" sz="2600" i="1" smtClean="0">
                                        <a:solidFill>
                                          <a:srgbClr val="263B86"/>
                                        </a:solidFill>
                                        <a:latin typeface="Cambria Math" charset="0"/>
                                        <a:cs typeface="Calibri"/>
                                      </a:rPr>
                                    </m:ctrlPr>
                                  </m:sSubPr>
                                  <m:e>
                                    <m:r>
                                      <a:rPr lang="en-US" sz="2600" b="0" i="1" smtClean="0">
                                        <a:solidFill>
                                          <a:srgbClr val="263B86"/>
                                        </a:solidFill>
                                        <a:latin typeface="Cambria Math" charset="0"/>
                                        <a:cs typeface="Calibri"/>
                                      </a:rPr>
                                      <m:t>𝑦</m:t>
                                    </m:r>
                                  </m:e>
                                  <m:sub>
                                    <m:r>
                                      <a:rPr lang="en-US" sz="2600" b="0" i="1" smtClean="0">
                                        <a:solidFill>
                                          <a:srgbClr val="263B86"/>
                                        </a:solidFill>
                                        <a:latin typeface="Cambria Math" charset="0"/>
                                        <a:cs typeface="Calibri"/>
                                      </a:rPr>
                                      <m:t>𝑛</m:t>
                                    </m:r>
                                  </m:sub>
                                </m:sSub>
                              </m:e>
                            </m:mr>
                          </m:m>
                        </m:e>
                      </m:d>
                      <m:r>
                        <a:rPr lang="en-US" sz="2600" b="1" i="1" smtClean="0">
                          <a:solidFill>
                            <a:srgbClr val="263B86"/>
                          </a:solidFill>
                          <a:latin typeface="Cambria Math" charset="0"/>
                          <a:cs typeface="Calibri"/>
                        </a:rPr>
                        <m:t>, </m:t>
                      </m:r>
                      <m:r>
                        <a:rPr lang="en-US" sz="2600" b="1" i="1" smtClean="0">
                          <a:solidFill>
                            <a:srgbClr val="263B86"/>
                          </a:solidFill>
                          <a:latin typeface="Cambria Math" charset="0"/>
                          <a:cs typeface="Calibri"/>
                        </a:rPr>
                        <m:t>𝑿</m:t>
                      </m:r>
                      <m:r>
                        <a:rPr lang="en-US" sz="2600" b="0" i="1" smtClean="0">
                          <a:solidFill>
                            <a:srgbClr val="263B86"/>
                          </a:solidFill>
                          <a:latin typeface="Cambria Math" charset="0"/>
                          <a:cs typeface="Calibri"/>
                        </a:rPr>
                        <m:t>=</m:t>
                      </m:r>
                      <m:d>
                        <m:dPr>
                          <m:ctrlPr>
                            <a:rPr lang="mr-IN" sz="2600" i="1" smtClean="0">
                              <a:solidFill>
                                <a:srgbClr val="263B86"/>
                              </a:solidFill>
                              <a:latin typeface="Cambria Math" charset="0"/>
                              <a:cs typeface="Calibri"/>
                            </a:rPr>
                          </m:ctrlPr>
                        </m:dPr>
                        <m:e>
                          <m:m>
                            <m:mPr>
                              <m:mcs>
                                <m:mc>
                                  <m:mcPr>
                                    <m:count m:val="4"/>
                                    <m:mcJc m:val="center"/>
                                  </m:mcPr>
                                </m:mc>
                              </m:mcs>
                              <m:ctrlPr>
                                <a:rPr lang="mr-IN" sz="2600" i="1" smtClean="0">
                                  <a:solidFill>
                                    <a:srgbClr val="263B86"/>
                                  </a:solidFill>
                                  <a:latin typeface="Cambria Math" charset="0"/>
                                  <a:cs typeface="Calibri"/>
                                </a:rPr>
                              </m:ctrlPr>
                            </m:mPr>
                            <m:mr>
                              <m:e>
                                <m:r>
                                  <m:rPr>
                                    <m:brk m:alnAt="7"/>
                                  </m:rPr>
                                  <a:rPr lang="en-US" sz="2600" b="0" i="1" smtClean="0">
                                    <a:solidFill>
                                      <a:srgbClr val="263B86"/>
                                    </a:solidFill>
                                    <a:latin typeface="Cambria Math" charset="0"/>
                                    <a:cs typeface="Calibri"/>
                                  </a:rPr>
                                  <m:t>1</m:t>
                                </m:r>
                              </m:e>
                              <m:e>
                                <m:sSubSup>
                                  <m:sSubSupPr>
                                    <m:ctrlPr>
                                      <a:rPr lang="en-US" sz="2600" i="1" smtClean="0">
                                        <a:solidFill>
                                          <a:srgbClr val="263B86"/>
                                        </a:solidFill>
                                        <a:latin typeface="Cambria Math" charset="0"/>
                                        <a:cs typeface="Calibri"/>
                                      </a:rPr>
                                    </m:ctrlPr>
                                  </m:sSubSupPr>
                                  <m:e>
                                    <m:r>
                                      <a:rPr lang="en-US" sz="2600" b="0" i="1" smtClean="0">
                                        <a:solidFill>
                                          <a:srgbClr val="263B86"/>
                                        </a:solidFill>
                                        <a:latin typeface="Cambria Math" charset="0"/>
                                        <a:cs typeface="Calibri"/>
                                      </a:rPr>
                                      <m:t>𝑥</m:t>
                                    </m:r>
                                  </m:e>
                                  <m:sub>
                                    <m:r>
                                      <a:rPr lang="en-US" sz="2600" b="0" i="1" smtClean="0">
                                        <a:solidFill>
                                          <a:srgbClr val="263B86"/>
                                        </a:solidFill>
                                        <a:latin typeface="Cambria Math" charset="0"/>
                                        <a:cs typeface="Calibri"/>
                                      </a:rPr>
                                      <m:t>1</m:t>
                                    </m:r>
                                  </m:sub>
                                  <m:sup>
                                    <m:r>
                                      <a:rPr lang="en-US" sz="2600" b="0" i="1" smtClean="0">
                                        <a:solidFill>
                                          <a:srgbClr val="263B86"/>
                                        </a:solidFill>
                                        <a:latin typeface="Cambria Math" charset="0"/>
                                        <a:cs typeface="Calibri"/>
                                      </a:rPr>
                                      <m:t>1</m:t>
                                    </m:r>
                                  </m:sup>
                                </m:sSubSup>
                              </m:e>
                              <m:e>
                                <m:r>
                                  <a:rPr lang="en-US" sz="2600" b="0" i="1" smtClean="0">
                                    <a:solidFill>
                                      <a:srgbClr val="263B86"/>
                                    </a:solidFill>
                                    <a:latin typeface="Cambria Math" charset="0"/>
                                    <a:cs typeface="Calibri"/>
                                  </a:rPr>
                                  <m:t>…</m:t>
                                </m:r>
                              </m:e>
                              <m:e>
                                <m:sSubSup>
                                  <m:sSubSupPr>
                                    <m:ctrlPr>
                                      <a:rPr lang="en-US" sz="2600" i="1" smtClean="0">
                                        <a:solidFill>
                                          <a:srgbClr val="263B86"/>
                                        </a:solidFill>
                                        <a:latin typeface="Cambria Math" charset="0"/>
                                        <a:cs typeface="Calibri"/>
                                      </a:rPr>
                                    </m:ctrlPr>
                                  </m:sSubSupPr>
                                  <m:e>
                                    <m:r>
                                      <a:rPr lang="en-US" sz="2600" b="0" i="1" smtClean="0">
                                        <a:solidFill>
                                          <a:srgbClr val="263B86"/>
                                        </a:solidFill>
                                        <a:latin typeface="Cambria Math" charset="0"/>
                                        <a:cs typeface="Calibri"/>
                                      </a:rPr>
                                      <m:t>𝑥</m:t>
                                    </m:r>
                                  </m:e>
                                  <m:sub>
                                    <m:r>
                                      <a:rPr lang="en-US" sz="2600" b="0" i="1" smtClean="0">
                                        <a:solidFill>
                                          <a:srgbClr val="263B86"/>
                                        </a:solidFill>
                                        <a:latin typeface="Cambria Math" charset="0"/>
                                        <a:cs typeface="Calibri"/>
                                      </a:rPr>
                                      <m:t>1</m:t>
                                    </m:r>
                                  </m:sub>
                                  <m:sup>
                                    <m:r>
                                      <a:rPr lang="en-US" sz="2600" b="0" i="1" smtClean="0">
                                        <a:solidFill>
                                          <a:srgbClr val="263B86"/>
                                        </a:solidFill>
                                        <a:latin typeface="Cambria Math" charset="0"/>
                                        <a:cs typeface="Calibri"/>
                                      </a:rPr>
                                      <m:t>𝑀</m:t>
                                    </m:r>
                                  </m:sup>
                                </m:sSubSup>
                              </m:e>
                            </m:mr>
                            <m:mr>
                              <m:e>
                                <m:r>
                                  <a:rPr lang="en-US" sz="2600" b="0" i="1" smtClean="0">
                                    <a:solidFill>
                                      <a:srgbClr val="263B86"/>
                                    </a:solidFill>
                                    <a:latin typeface="Cambria Math" charset="0"/>
                                    <a:cs typeface="Calibri"/>
                                  </a:rPr>
                                  <m:t>1</m:t>
                                </m:r>
                              </m:e>
                              <m:e>
                                <m:sSubSup>
                                  <m:sSubSupPr>
                                    <m:ctrlPr>
                                      <a:rPr lang="en-US" sz="2600" i="1" smtClean="0">
                                        <a:solidFill>
                                          <a:srgbClr val="263B86"/>
                                        </a:solidFill>
                                        <a:latin typeface="Cambria Math" charset="0"/>
                                        <a:cs typeface="Calibri"/>
                                      </a:rPr>
                                    </m:ctrlPr>
                                  </m:sSubSupPr>
                                  <m:e>
                                    <m:r>
                                      <a:rPr lang="en-US" sz="2600" b="0" i="1" smtClean="0">
                                        <a:solidFill>
                                          <a:srgbClr val="263B86"/>
                                        </a:solidFill>
                                        <a:latin typeface="Cambria Math" charset="0"/>
                                        <a:cs typeface="Calibri"/>
                                      </a:rPr>
                                      <m:t>𝑥</m:t>
                                    </m:r>
                                  </m:e>
                                  <m:sub>
                                    <m:r>
                                      <a:rPr lang="en-US" sz="2600" b="0" i="1" smtClean="0">
                                        <a:solidFill>
                                          <a:srgbClr val="263B86"/>
                                        </a:solidFill>
                                        <a:latin typeface="Cambria Math" charset="0"/>
                                        <a:cs typeface="Calibri"/>
                                      </a:rPr>
                                      <m:t>2</m:t>
                                    </m:r>
                                  </m:sub>
                                  <m:sup>
                                    <m:r>
                                      <a:rPr lang="en-US" sz="2600" b="0" i="1" smtClean="0">
                                        <a:solidFill>
                                          <a:srgbClr val="263B86"/>
                                        </a:solidFill>
                                        <a:latin typeface="Cambria Math" charset="0"/>
                                        <a:cs typeface="Calibri"/>
                                      </a:rPr>
                                      <m:t>1</m:t>
                                    </m:r>
                                  </m:sup>
                                </m:sSubSup>
                              </m:e>
                              <m:e>
                                <m:r>
                                  <a:rPr lang="en-US" sz="2600" b="0" i="1" smtClean="0">
                                    <a:solidFill>
                                      <a:srgbClr val="263B86"/>
                                    </a:solidFill>
                                    <a:latin typeface="Cambria Math" charset="0"/>
                                    <a:cs typeface="Calibri"/>
                                  </a:rPr>
                                  <m:t>…</m:t>
                                </m:r>
                              </m:e>
                              <m:e>
                                <m:sSubSup>
                                  <m:sSubSupPr>
                                    <m:ctrlPr>
                                      <a:rPr lang="en-US" sz="2600" i="1" smtClean="0">
                                        <a:solidFill>
                                          <a:srgbClr val="263B86"/>
                                        </a:solidFill>
                                        <a:latin typeface="Cambria Math" charset="0"/>
                                        <a:cs typeface="Calibri"/>
                                      </a:rPr>
                                    </m:ctrlPr>
                                  </m:sSubSupPr>
                                  <m:e>
                                    <m:r>
                                      <a:rPr lang="en-US" sz="2600" b="0" i="1" smtClean="0">
                                        <a:solidFill>
                                          <a:srgbClr val="263B86"/>
                                        </a:solidFill>
                                        <a:latin typeface="Cambria Math" charset="0"/>
                                        <a:cs typeface="Calibri"/>
                                      </a:rPr>
                                      <m:t>𝑥</m:t>
                                    </m:r>
                                  </m:e>
                                  <m:sub>
                                    <m:r>
                                      <a:rPr lang="en-US" sz="2600" b="0" i="1" smtClean="0">
                                        <a:solidFill>
                                          <a:srgbClr val="263B86"/>
                                        </a:solidFill>
                                        <a:latin typeface="Cambria Math" charset="0"/>
                                        <a:cs typeface="Calibri"/>
                                      </a:rPr>
                                      <m:t>2</m:t>
                                    </m:r>
                                  </m:sub>
                                  <m:sup>
                                    <m:r>
                                      <a:rPr lang="en-US" sz="2600" b="0" i="1" smtClean="0">
                                        <a:solidFill>
                                          <a:srgbClr val="263B86"/>
                                        </a:solidFill>
                                        <a:latin typeface="Cambria Math" charset="0"/>
                                        <a:cs typeface="Calibri"/>
                                      </a:rPr>
                                      <m:t>𝑀</m:t>
                                    </m:r>
                                  </m:sup>
                                </m:sSubSup>
                              </m:e>
                            </m:mr>
                            <m:mr>
                              <m:e>
                                <m:r>
                                  <a:rPr lang="mr-IN" sz="2600" i="1" smtClean="0">
                                    <a:solidFill>
                                      <a:srgbClr val="263B86"/>
                                    </a:solidFill>
                                    <a:latin typeface="Cambria Math" charset="0"/>
                                    <a:cs typeface="Calibri"/>
                                  </a:rPr>
                                  <m:t>⋮</m:t>
                                </m:r>
                              </m:e>
                              <m:e>
                                <m:r>
                                  <a:rPr lang="mr-IN" sz="2600" i="1" smtClean="0">
                                    <a:solidFill>
                                      <a:srgbClr val="263B86"/>
                                    </a:solidFill>
                                    <a:latin typeface="Cambria Math" charset="0"/>
                                    <a:cs typeface="Calibri"/>
                                  </a:rPr>
                                  <m:t>⋮</m:t>
                                </m:r>
                              </m:e>
                              <m:e>
                                <m:r>
                                  <a:rPr lang="mr-IN" sz="2600" i="1" smtClean="0">
                                    <a:solidFill>
                                      <a:srgbClr val="263B86"/>
                                    </a:solidFill>
                                    <a:latin typeface="Cambria Math" charset="0"/>
                                    <a:cs typeface="Calibri"/>
                                  </a:rPr>
                                  <m:t>⋱</m:t>
                                </m:r>
                              </m:e>
                              <m:e>
                                <m:r>
                                  <a:rPr lang="mr-IN" sz="2600" i="1" smtClean="0">
                                    <a:solidFill>
                                      <a:srgbClr val="263B86"/>
                                    </a:solidFill>
                                    <a:latin typeface="Cambria Math" charset="0"/>
                                    <a:cs typeface="Calibri"/>
                                  </a:rPr>
                                  <m:t>⋮</m:t>
                                </m:r>
                              </m:e>
                            </m:mr>
                            <m:mr>
                              <m:e>
                                <m:r>
                                  <a:rPr lang="en-US" sz="2600" b="0" i="1" smtClean="0">
                                    <a:solidFill>
                                      <a:srgbClr val="263B86"/>
                                    </a:solidFill>
                                    <a:latin typeface="Cambria Math" charset="0"/>
                                    <a:cs typeface="Calibri"/>
                                  </a:rPr>
                                  <m:t>1</m:t>
                                </m:r>
                              </m:e>
                              <m:e>
                                <m:sSubSup>
                                  <m:sSubSupPr>
                                    <m:ctrlPr>
                                      <a:rPr lang="en-US" sz="2600" i="1" smtClean="0">
                                        <a:solidFill>
                                          <a:srgbClr val="263B86"/>
                                        </a:solidFill>
                                        <a:latin typeface="Cambria Math" charset="0"/>
                                        <a:cs typeface="Calibri"/>
                                      </a:rPr>
                                    </m:ctrlPr>
                                  </m:sSubSupPr>
                                  <m:e>
                                    <m:r>
                                      <a:rPr lang="en-US" sz="2600" b="0" i="1" smtClean="0">
                                        <a:solidFill>
                                          <a:srgbClr val="263B86"/>
                                        </a:solidFill>
                                        <a:latin typeface="Cambria Math" charset="0"/>
                                        <a:cs typeface="Calibri"/>
                                      </a:rPr>
                                      <m:t>𝑥</m:t>
                                    </m:r>
                                  </m:e>
                                  <m:sub>
                                    <m:r>
                                      <a:rPr lang="en-US" sz="2600" b="0" i="1" smtClean="0">
                                        <a:solidFill>
                                          <a:srgbClr val="263B86"/>
                                        </a:solidFill>
                                        <a:latin typeface="Cambria Math" charset="0"/>
                                        <a:cs typeface="Calibri"/>
                                      </a:rPr>
                                      <m:t>𝑛</m:t>
                                    </m:r>
                                  </m:sub>
                                  <m:sup/>
                                </m:sSubSup>
                              </m:e>
                              <m:e>
                                <m:r>
                                  <a:rPr lang="en-US" sz="2600" i="1" smtClean="0">
                                    <a:solidFill>
                                      <a:srgbClr val="263B86"/>
                                    </a:solidFill>
                                    <a:latin typeface="Cambria Math" charset="0"/>
                                    <a:cs typeface="Calibri"/>
                                  </a:rPr>
                                  <m:t>…</m:t>
                                </m:r>
                              </m:e>
                              <m:e>
                                <m:sSubSup>
                                  <m:sSubSupPr>
                                    <m:ctrlPr>
                                      <a:rPr lang="en-US" sz="2600" i="1" smtClean="0">
                                        <a:solidFill>
                                          <a:srgbClr val="263B86"/>
                                        </a:solidFill>
                                        <a:latin typeface="Cambria Math" charset="0"/>
                                        <a:cs typeface="Calibri"/>
                                      </a:rPr>
                                    </m:ctrlPr>
                                  </m:sSubSupPr>
                                  <m:e>
                                    <m:r>
                                      <a:rPr lang="en-US" sz="2600" b="0" i="1" smtClean="0">
                                        <a:solidFill>
                                          <a:srgbClr val="263B86"/>
                                        </a:solidFill>
                                        <a:latin typeface="Cambria Math" charset="0"/>
                                        <a:cs typeface="Calibri"/>
                                      </a:rPr>
                                      <m:t>𝑥</m:t>
                                    </m:r>
                                  </m:e>
                                  <m:sub>
                                    <m:r>
                                      <a:rPr lang="en-US" sz="2600" b="0" i="1" smtClean="0">
                                        <a:solidFill>
                                          <a:srgbClr val="263B86"/>
                                        </a:solidFill>
                                        <a:latin typeface="Cambria Math" charset="0"/>
                                        <a:cs typeface="Calibri"/>
                                      </a:rPr>
                                      <m:t>𝑛</m:t>
                                    </m:r>
                                  </m:sub>
                                  <m:sup>
                                    <m:r>
                                      <a:rPr lang="en-US" sz="2600" b="0" i="1" smtClean="0">
                                        <a:solidFill>
                                          <a:srgbClr val="263B86"/>
                                        </a:solidFill>
                                        <a:latin typeface="Cambria Math" charset="0"/>
                                        <a:cs typeface="Calibri"/>
                                      </a:rPr>
                                      <m:t>𝑀</m:t>
                                    </m:r>
                                  </m:sup>
                                </m:sSubSup>
                              </m:e>
                            </m:mr>
                          </m:m>
                        </m:e>
                      </m:d>
                      <m:r>
                        <a:rPr lang="en-US" sz="2600" b="0" i="1" smtClean="0">
                          <a:solidFill>
                            <a:srgbClr val="263B86"/>
                          </a:solidFill>
                          <a:latin typeface="Cambria Math" charset="0"/>
                          <a:cs typeface="Calibri"/>
                        </a:rPr>
                        <m:t>, </m:t>
                      </m:r>
                      <m:r>
                        <a:rPr lang="en-US" sz="2600" b="1" i="1" smtClean="0">
                          <a:solidFill>
                            <a:srgbClr val="263B86"/>
                          </a:solidFill>
                          <a:latin typeface="Cambria Math" charset="0"/>
                          <a:ea typeface="Cambria Math" charset="0"/>
                          <a:cs typeface="Cambria Math" charset="0"/>
                        </a:rPr>
                        <m:t>𝜷</m:t>
                      </m:r>
                      <m:r>
                        <a:rPr lang="en-US" sz="2600" b="0" i="1" smtClean="0">
                          <a:solidFill>
                            <a:srgbClr val="263B86"/>
                          </a:solidFill>
                          <a:latin typeface="Cambria Math" charset="0"/>
                          <a:ea typeface="Cambria Math" charset="0"/>
                          <a:cs typeface="Cambria Math" charset="0"/>
                        </a:rPr>
                        <m:t>=</m:t>
                      </m:r>
                      <m:d>
                        <m:dPr>
                          <m:ctrlPr>
                            <a:rPr lang="mr-IN" sz="2600" b="0" i="1" smtClean="0">
                              <a:solidFill>
                                <a:srgbClr val="263B86"/>
                              </a:solidFill>
                              <a:latin typeface="Cambria Math" charset="0"/>
                              <a:ea typeface="Cambria Math" charset="0"/>
                              <a:cs typeface="Cambria Math" charset="0"/>
                            </a:rPr>
                          </m:ctrlPr>
                        </m:dPr>
                        <m:e>
                          <m:m>
                            <m:mPr>
                              <m:mcs>
                                <m:mc>
                                  <m:mcPr>
                                    <m:count m:val="1"/>
                                    <m:mcJc m:val="center"/>
                                  </m:mcPr>
                                </m:mc>
                              </m:mcs>
                              <m:ctrlPr>
                                <a:rPr lang="mr-IN" sz="2600" b="0" i="1" smtClean="0">
                                  <a:solidFill>
                                    <a:srgbClr val="263B86"/>
                                  </a:solidFill>
                                  <a:latin typeface="Cambria Math" charset="0"/>
                                  <a:ea typeface="Cambria Math" charset="0"/>
                                  <a:cs typeface="Cambria Math" charset="0"/>
                                </a:rPr>
                              </m:ctrlPr>
                            </m:mPr>
                            <m:mr>
                              <m:e>
                                <m:sSub>
                                  <m:sSubPr>
                                    <m:ctrlPr>
                                      <a:rPr lang="en-US" sz="2600" b="0" i="1" smtClean="0">
                                        <a:solidFill>
                                          <a:srgbClr val="263B86"/>
                                        </a:solidFill>
                                        <a:latin typeface="Cambria Math" charset="0"/>
                                        <a:ea typeface="Cambria Math" charset="0"/>
                                        <a:cs typeface="Cambria Math" charset="0"/>
                                      </a:rPr>
                                    </m:ctrlPr>
                                  </m:sSubPr>
                                  <m:e>
                                    <m:r>
                                      <a:rPr lang="en-US" sz="2600" b="0" i="1" smtClean="0">
                                        <a:solidFill>
                                          <a:srgbClr val="263B86"/>
                                        </a:solidFill>
                                        <a:latin typeface="Cambria Math" charset="0"/>
                                        <a:ea typeface="Cambria Math" charset="0"/>
                                        <a:cs typeface="Cambria Math" charset="0"/>
                                      </a:rPr>
                                      <m:t>𝛽</m:t>
                                    </m:r>
                                  </m:e>
                                  <m:sub>
                                    <m:r>
                                      <a:rPr lang="en-US" sz="2600" b="0" i="1" smtClean="0">
                                        <a:solidFill>
                                          <a:srgbClr val="263B86"/>
                                        </a:solidFill>
                                        <a:latin typeface="Cambria Math" charset="0"/>
                                        <a:ea typeface="Cambria Math" charset="0"/>
                                        <a:cs typeface="Cambria Math" charset="0"/>
                                      </a:rPr>
                                      <m:t>0</m:t>
                                    </m:r>
                                  </m:sub>
                                </m:sSub>
                              </m:e>
                            </m:mr>
                            <m:mr>
                              <m:e>
                                <m:sSub>
                                  <m:sSubPr>
                                    <m:ctrlPr>
                                      <a:rPr lang="en-US" sz="2600" b="0" i="1" smtClean="0">
                                        <a:solidFill>
                                          <a:srgbClr val="263B86"/>
                                        </a:solidFill>
                                        <a:latin typeface="Cambria Math" charset="0"/>
                                        <a:ea typeface="Cambria Math" charset="0"/>
                                        <a:cs typeface="Cambria Math" charset="0"/>
                                      </a:rPr>
                                    </m:ctrlPr>
                                  </m:sSubPr>
                                  <m:e>
                                    <m:r>
                                      <a:rPr lang="en-US" sz="2600" b="0" i="1" smtClean="0">
                                        <a:solidFill>
                                          <a:srgbClr val="263B86"/>
                                        </a:solidFill>
                                        <a:latin typeface="Cambria Math" charset="0"/>
                                        <a:ea typeface="Cambria Math" charset="0"/>
                                        <a:cs typeface="Cambria Math" charset="0"/>
                                      </a:rPr>
                                      <m:t>𝛽</m:t>
                                    </m:r>
                                  </m:e>
                                  <m:sub>
                                    <m:r>
                                      <a:rPr lang="en-US" sz="2600" b="0" i="1" smtClean="0">
                                        <a:solidFill>
                                          <a:srgbClr val="263B86"/>
                                        </a:solidFill>
                                        <a:latin typeface="Cambria Math" charset="0"/>
                                        <a:ea typeface="Cambria Math" charset="0"/>
                                        <a:cs typeface="Cambria Math" charset="0"/>
                                      </a:rPr>
                                      <m:t>1</m:t>
                                    </m:r>
                                  </m:sub>
                                </m:sSub>
                              </m:e>
                            </m:mr>
                            <m:mr>
                              <m:e>
                                <m:r>
                                  <a:rPr lang="mr-IN" sz="2600" b="0" i="1" smtClean="0">
                                    <a:solidFill>
                                      <a:srgbClr val="263B86"/>
                                    </a:solidFill>
                                    <a:latin typeface="Cambria Math" charset="0"/>
                                    <a:ea typeface="Cambria Math" charset="0"/>
                                    <a:cs typeface="Cambria Math" charset="0"/>
                                  </a:rPr>
                                  <m:t>⋮</m:t>
                                </m:r>
                              </m:e>
                            </m:mr>
                            <m:mr>
                              <m:e>
                                <m:sSub>
                                  <m:sSubPr>
                                    <m:ctrlPr>
                                      <a:rPr lang="en-US" sz="2600" b="0" i="1" smtClean="0">
                                        <a:solidFill>
                                          <a:srgbClr val="263B86"/>
                                        </a:solidFill>
                                        <a:latin typeface="Cambria Math" charset="0"/>
                                        <a:ea typeface="Cambria Math" charset="0"/>
                                        <a:cs typeface="Cambria Math" charset="0"/>
                                      </a:rPr>
                                    </m:ctrlPr>
                                  </m:sSubPr>
                                  <m:e>
                                    <m:r>
                                      <a:rPr lang="en-US" sz="2600" b="0" i="1" smtClean="0">
                                        <a:solidFill>
                                          <a:srgbClr val="263B86"/>
                                        </a:solidFill>
                                        <a:latin typeface="Cambria Math" charset="0"/>
                                        <a:ea typeface="Cambria Math" charset="0"/>
                                        <a:cs typeface="Cambria Math" charset="0"/>
                                      </a:rPr>
                                      <m:t>𝛽</m:t>
                                    </m:r>
                                  </m:e>
                                  <m:sub>
                                    <m:r>
                                      <a:rPr lang="en-US" sz="2600" b="0" i="1" smtClean="0">
                                        <a:solidFill>
                                          <a:srgbClr val="263B86"/>
                                        </a:solidFill>
                                        <a:latin typeface="Cambria Math" charset="0"/>
                                        <a:ea typeface="Cambria Math" charset="0"/>
                                        <a:cs typeface="Cambria Math" charset="0"/>
                                      </a:rPr>
                                      <m:t>𝑀</m:t>
                                    </m:r>
                                  </m:sub>
                                </m:sSub>
                              </m:e>
                            </m:mr>
                          </m:m>
                        </m:e>
                      </m:d>
                    </m:oMath>
                  </m:oMathPara>
                </a14:m>
                <a:endParaRPr lang="en-US" sz="2600" dirty="0" smtClean="0">
                  <a:solidFill>
                    <a:srgbClr val="263B86"/>
                  </a:solidFill>
                  <a:latin typeface="Calibri"/>
                  <a:cs typeface="Calibri"/>
                </a:endParaRPr>
              </a:p>
              <a:p>
                <a:pPr marL="0" indent="0">
                  <a:buNone/>
                </a:pPr>
                <a:endParaRPr lang="en-US" sz="2200" dirty="0">
                  <a:solidFill>
                    <a:srgbClr val="263B86"/>
                  </a:solidFill>
                  <a:latin typeface="Calibri"/>
                  <a:cs typeface="Calibri"/>
                </a:endParaRPr>
              </a:p>
              <a:p>
                <a:pPr marL="0" indent="0">
                  <a:buNone/>
                </a:pPr>
                <a:r>
                  <a:rPr lang="en-US" sz="2200" dirty="0" smtClean="0">
                    <a:solidFill>
                      <a:srgbClr val="263B86"/>
                    </a:solidFill>
                    <a:latin typeface="Calibri"/>
                    <a:cs typeface="Calibri"/>
                  </a:rPr>
                  <a:t>Minimizing the MSE again gives:</a:t>
                </a:r>
              </a:p>
              <a:p>
                <a:pPr marL="0" indent="0">
                  <a:buNone/>
                </a:pPr>
                <a:endParaRPr lang="en-US" sz="22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600" i="1">
                              <a:solidFill>
                                <a:srgbClr val="263B86"/>
                              </a:solidFill>
                              <a:latin typeface="Cambria Math" charset="0"/>
                              <a:cs typeface="Calibri"/>
                            </a:rPr>
                          </m:ctrlPr>
                        </m:accPr>
                        <m:e>
                          <m:r>
                            <a:rPr lang="en-US" sz="2600" i="1">
                              <a:solidFill>
                                <a:srgbClr val="263B86"/>
                              </a:solidFill>
                              <a:latin typeface="Cambria Math" charset="0"/>
                              <a:ea typeface="Cambria Math" charset="0"/>
                              <a:cs typeface="Cambria Math" charset="0"/>
                            </a:rPr>
                            <m:t>𝛽</m:t>
                          </m:r>
                        </m:e>
                      </m:acc>
                      <m:r>
                        <a:rPr lang="en-US" sz="2600" i="1">
                          <a:solidFill>
                            <a:srgbClr val="263B86"/>
                          </a:solidFill>
                          <a:latin typeface="Cambria Math" charset="0"/>
                          <a:cs typeface="Calibri"/>
                        </a:rPr>
                        <m:t>=</m:t>
                      </m:r>
                      <m:sSup>
                        <m:sSupPr>
                          <m:ctrlPr>
                            <a:rPr lang="en-US" sz="2600" i="1">
                              <a:solidFill>
                                <a:srgbClr val="263B86"/>
                              </a:solidFill>
                              <a:latin typeface="Cambria Math" charset="0"/>
                              <a:cs typeface="Calibri"/>
                            </a:rPr>
                          </m:ctrlPr>
                        </m:sSupPr>
                        <m:e>
                          <m:d>
                            <m:dPr>
                              <m:ctrlPr>
                                <a:rPr lang="mr-IN" sz="2600" i="1">
                                  <a:solidFill>
                                    <a:srgbClr val="263B86"/>
                                  </a:solidFill>
                                  <a:latin typeface="Cambria Math" charset="0"/>
                                  <a:cs typeface="Calibri"/>
                                </a:rPr>
                              </m:ctrlPr>
                            </m:dPr>
                            <m:e>
                              <m:sSup>
                                <m:sSupPr>
                                  <m:ctrlPr>
                                    <a:rPr lang="mr-IN" sz="2600" i="1">
                                      <a:solidFill>
                                        <a:srgbClr val="263B86"/>
                                      </a:solidFill>
                                      <a:latin typeface="Cambria Math" charset="0"/>
                                      <a:cs typeface="Calibri"/>
                                    </a:rPr>
                                  </m:ctrlPr>
                                </m:sSupPr>
                                <m:e>
                                  <m:r>
                                    <a:rPr lang="en-US" sz="2600" b="1" i="1">
                                      <a:solidFill>
                                        <a:srgbClr val="263B86"/>
                                      </a:solidFill>
                                      <a:latin typeface="Cambria Math" charset="0"/>
                                      <a:cs typeface="Calibri"/>
                                    </a:rPr>
                                    <m:t>𝑿</m:t>
                                  </m:r>
                                </m:e>
                                <m:sup>
                                  <m:r>
                                    <a:rPr lang="en-US" sz="2600" i="1">
                                      <a:solidFill>
                                        <a:srgbClr val="263B86"/>
                                      </a:solidFill>
                                      <a:latin typeface="Cambria Math" charset="0"/>
                                      <a:cs typeface="Calibri"/>
                                    </a:rPr>
                                    <m:t>𝑇</m:t>
                                  </m:r>
                                </m:sup>
                              </m:sSup>
                              <m:r>
                                <a:rPr lang="en-US" sz="2600" b="1" i="1">
                                  <a:solidFill>
                                    <a:srgbClr val="263B86"/>
                                  </a:solidFill>
                                  <a:latin typeface="Cambria Math" charset="0"/>
                                  <a:cs typeface="Calibri"/>
                                </a:rPr>
                                <m:t>𝑿</m:t>
                              </m:r>
                            </m:e>
                          </m:d>
                        </m:e>
                        <m:sup>
                          <m:r>
                            <a:rPr lang="en-US" sz="2600" i="1">
                              <a:solidFill>
                                <a:srgbClr val="263B86"/>
                              </a:solidFill>
                              <a:latin typeface="Cambria Math" charset="0"/>
                              <a:cs typeface="Calibri"/>
                            </a:rPr>
                            <m:t>−1</m:t>
                          </m:r>
                        </m:sup>
                      </m:sSup>
                      <m:sSup>
                        <m:sSupPr>
                          <m:ctrlPr>
                            <a:rPr lang="en-US" sz="2600" i="1">
                              <a:solidFill>
                                <a:srgbClr val="263B86"/>
                              </a:solidFill>
                              <a:latin typeface="Cambria Math" charset="0"/>
                              <a:cs typeface="Calibri"/>
                            </a:rPr>
                          </m:ctrlPr>
                        </m:sSupPr>
                        <m:e>
                          <m:r>
                            <a:rPr lang="en-US" sz="2600" b="1" i="1">
                              <a:solidFill>
                                <a:srgbClr val="263B86"/>
                              </a:solidFill>
                              <a:latin typeface="Cambria Math" charset="0"/>
                              <a:cs typeface="Calibri"/>
                            </a:rPr>
                            <m:t>𝑿</m:t>
                          </m:r>
                        </m:e>
                        <m:sup>
                          <m:r>
                            <a:rPr lang="en-US" sz="2600" i="1">
                              <a:solidFill>
                                <a:srgbClr val="263B86"/>
                              </a:solidFill>
                              <a:latin typeface="Cambria Math" charset="0"/>
                              <a:cs typeface="Calibri"/>
                            </a:rPr>
                            <m:t>𝑇</m:t>
                          </m:r>
                        </m:sup>
                      </m:sSup>
                      <m:r>
                        <a:rPr lang="en-US" sz="2600" b="1" i="1">
                          <a:solidFill>
                            <a:srgbClr val="263B86"/>
                          </a:solidFill>
                          <a:latin typeface="Cambria Math" charset="0"/>
                          <a:cs typeface="Calibri"/>
                        </a:rPr>
                        <m:t>𝒀</m:t>
                      </m:r>
                      <m:r>
                        <a:rPr lang="en-US" sz="2600" b="1" i="1">
                          <a:solidFill>
                            <a:srgbClr val="263B86"/>
                          </a:solidFill>
                          <a:latin typeface="Cambria Math" charset="0"/>
                          <a:cs typeface="Calibri"/>
                        </a:rPr>
                        <m:t>=</m:t>
                      </m:r>
                      <m:func>
                        <m:funcPr>
                          <m:ctrlPr>
                            <a:rPr lang="mr-IN" sz="2600" b="1" i="1">
                              <a:solidFill>
                                <a:srgbClr val="263B86"/>
                              </a:solidFill>
                              <a:latin typeface="Cambria Math" charset="0"/>
                              <a:cs typeface="Calibri"/>
                            </a:rPr>
                          </m:ctrlPr>
                        </m:funcPr>
                        <m:fName>
                          <m:limLow>
                            <m:limLowPr>
                              <m:ctrlPr>
                                <a:rPr lang="mr-IN" sz="2600" b="1" i="1">
                                  <a:solidFill>
                                    <a:srgbClr val="263B86"/>
                                  </a:solidFill>
                                  <a:latin typeface="Cambria Math" charset="0"/>
                                  <a:cs typeface="Calibri"/>
                                </a:rPr>
                              </m:ctrlPr>
                            </m:limLowPr>
                            <m:e>
                              <m:r>
                                <m:rPr>
                                  <m:sty m:val="p"/>
                                </m:rPr>
                                <a:rPr lang="en-US" sz="2600">
                                  <a:solidFill>
                                    <a:srgbClr val="263B86"/>
                                  </a:solidFill>
                                  <a:latin typeface="Cambria Math" charset="0"/>
                                  <a:cs typeface="Calibri"/>
                                </a:rPr>
                                <m:t>argm</m:t>
                              </m:r>
                              <m:r>
                                <m:rPr>
                                  <m:sty m:val="p"/>
                                </m:rPr>
                                <a:rPr lang="mr-IN" sz="2600">
                                  <a:solidFill>
                                    <a:srgbClr val="263B86"/>
                                  </a:solidFill>
                                  <a:latin typeface="Cambria Math" charset="0"/>
                                  <a:cs typeface="Calibri"/>
                                </a:rPr>
                                <m:t>in</m:t>
                              </m:r>
                            </m:e>
                            <m:lim>
                              <m:r>
                                <a:rPr lang="mr-IN" sz="2600" i="1">
                                  <a:solidFill>
                                    <a:srgbClr val="263B86"/>
                                  </a:solidFill>
                                  <a:latin typeface="Cambria Math" charset="0"/>
                                  <a:ea typeface="Cambria Math" charset="0"/>
                                  <a:cs typeface="Cambria Math" charset="0"/>
                                </a:rPr>
                                <m:t>𝜷</m:t>
                              </m:r>
                            </m:lim>
                          </m:limLow>
                        </m:fName>
                        <m:e>
                          <m:r>
                            <a:rPr lang="en-US" sz="2600" i="1">
                              <a:solidFill>
                                <a:srgbClr val="263B86"/>
                              </a:solidFill>
                              <a:latin typeface="Cambria Math" charset="0"/>
                              <a:cs typeface="Calibri"/>
                            </a:rPr>
                            <m:t>𝑀𝑆𝐸</m:t>
                          </m:r>
                        </m:e>
                      </m:func>
                      <m:d>
                        <m:dPr>
                          <m:ctrlPr>
                            <a:rPr lang="mr-IN" sz="2600" b="1" i="1">
                              <a:solidFill>
                                <a:srgbClr val="263B86"/>
                              </a:solidFill>
                              <a:latin typeface="Cambria Math" charset="0"/>
                              <a:cs typeface="Calibri"/>
                            </a:rPr>
                          </m:ctrlPr>
                        </m:dPr>
                        <m:e>
                          <m:r>
                            <a:rPr lang="mr-IN" sz="2600" b="1" i="1">
                              <a:solidFill>
                                <a:srgbClr val="263B86"/>
                              </a:solidFill>
                              <a:latin typeface="Cambria Math" charset="0"/>
                              <a:ea typeface="Cambria Math" charset="0"/>
                              <a:cs typeface="Cambria Math" charset="0"/>
                            </a:rPr>
                            <m:t>𝜷</m:t>
                          </m:r>
                        </m:e>
                      </m:d>
                    </m:oMath>
                  </m:oMathPara>
                </a14:m>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257800"/>
              </a:xfrm>
              <a:blipFill rotWithShape="0">
                <a:blip r:embed="rId3"/>
                <a:stretch>
                  <a:fillRect l="-800" t="-1508"/>
                </a:stretch>
              </a:blipFill>
            </p:spPr>
            <p:txBody>
              <a:bodyPr/>
              <a:lstStyle/>
              <a:p>
                <a:r>
                  <a:rPr lang="en-US">
                    <a:noFill/>
                  </a:rPr>
                  <a:t> </a:t>
                </a:r>
              </a:p>
            </p:txBody>
          </p:sp>
        </mc:Fallback>
      </mc:AlternateContent>
    </p:spTree>
    <p:extLst>
      <p:ext uri="{BB962C8B-B14F-4D97-AF65-F5344CB8AC3E}">
        <p14:creationId xmlns:p14="http://schemas.microsoft.com/office/powerpoint/2010/main" val="28847354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33</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Regularization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The idea of regularization revolves around modifying the loss function, </a:t>
                </a:r>
                <a:r>
                  <a:rPr lang="en-US" sz="2100" i="1" dirty="0" smtClean="0">
                    <a:solidFill>
                      <a:srgbClr val="263B86"/>
                    </a:solidFill>
                    <a:latin typeface="Calibri"/>
                    <a:cs typeface="Calibri"/>
                  </a:rPr>
                  <a:t>L</a:t>
                </a:r>
                <a:r>
                  <a:rPr lang="en-US" sz="2100" dirty="0" smtClean="0">
                    <a:solidFill>
                      <a:srgbClr val="263B86"/>
                    </a:solidFill>
                    <a:latin typeface="Calibri"/>
                    <a:cs typeface="Calibri"/>
                  </a:rPr>
                  <a:t>; in particular, we add a </a:t>
                </a:r>
                <a:r>
                  <a:rPr lang="en-US" sz="2100" b="1" dirty="0" smtClean="0">
                    <a:solidFill>
                      <a:srgbClr val="263B86"/>
                    </a:solidFill>
                    <a:latin typeface="Calibri"/>
                    <a:cs typeface="Calibri"/>
                  </a:rPr>
                  <a:t>regularization term</a:t>
                </a:r>
                <a:r>
                  <a:rPr lang="en-US" sz="2100" dirty="0" smtClean="0">
                    <a:solidFill>
                      <a:srgbClr val="263B86"/>
                    </a:solidFill>
                    <a:latin typeface="Calibri"/>
                    <a:cs typeface="Calibri"/>
                  </a:rPr>
                  <a:t> that penalizes some specific properties of the model parameters:</a:t>
                </a:r>
              </a:p>
              <a:p>
                <a:pPr marL="0" indent="0">
                  <a:buNone/>
                </a:pPr>
                <a:endParaRPr lang="en-US" sz="2100" b="1"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𝐿</m:t>
                          </m:r>
                        </m:e>
                        <m:sub>
                          <m:r>
                            <a:rPr lang="en-US" sz="2100" b="0" i="1" smtClean="0">
                              <a:solidFill>
                                <a:srgbClr val="263B86"/>
                              </a:solidFill>
                              <a:latin typeface="Cambria Math" charset="0"/>
                              <a:cs typeface="Calibri"/>
                            </a:rPr>
                            <m:t>𝑟𝑒𝑔</m:t>
                          </m:r>
                        </m:sub>
                      </m:sSub>
                      <m:d>
                        <m:dPr>
                          <m:ctrlPr>
                            <a:rPr lang="mr-IN" sz="2100" i="1" smtClean="0">
                              <a:solidFill>
                                <a:srgbClr val="263B86"/>
                              </a:solidFill>
                              <a:latin typeface="Cambria Math" charset="0"/>
                              <a:cs typeface="Calibri"/>
                            </a:rPr>
                          </m:ctrlPr>
                        </m:dPr>
                        <m:e>
                          <m:r>
                            <a:rPr lang="mr-IN" sz="2100" i="1" smtClean="0">
                              <a:solidFill>
                                <a:srgbClr val="263B86"/>
                              </a:solidFill>
                              <a:latin typeface="Cambria Math" charset="0"/>
                              <a:ea typeface="Cambria Math" charset="0"/>
                              <a:cs typeface="Cambria Math" charset="0"/>
                            </a:rPr>
                            <m:t>𝛽</m:t>
                          </m:r>
                        </m:e>
                      </m:d>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𝐿</m:t>
                      </m:r>
                      <m:d>
                        <m:dPr>
                          <m:ctrlPr>
                            <a:rPr lang="mr-IN" sz="2100" b="0" i="1" smtClean="0">
                              <a:solidFill>
                                <a:srgbClr val="263B86"/>
                              </a:solidFill>
                              <a:latin typeface="Cambria Math" charset="0"/>
                              <a:cs typeface="Calibri"/>
                            </a:rPr>
                          </m:ctrlPr>
                        </m:dPr>
                        <m:e>
                          <m:r>
                            <a:rPr lang="mr-IN" sz="2100" b="0" i="1" smtClean="0">
                              <a:solidFill>
                                <a:srgbClr val="263B86"/>
                              </a:solidFill>
                              <a:latin typeface="Cambria Math" charset="0"/>
                              <a:ea typeface="Cambria Math" charset="0"/>
                              <a:cs typeface="Cambria Math" charset="0"/>
                            </a:rPr>
                            <m:t>𝛽</m:t>
                          </m:r>
                        </m:e>
                      </m:d>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𝜆</m:t>
                      </m:r>
                      <m:r>
                        <a:rPr lang="en-US" sz="2100" b="0" i="1" smtClean="0">
                          <a:solidFill>
                            <a:srgbClr val="263B86"/>
                          </a:solidFill>
                          <a:latin typeface="Cambria Math" charset="0"/>
                          <a:ea typeface="Cambria Math" charset="0"/>
                          <a:cs typeface="Cambria Math" charset="0"/>
                        </a:rPr>
                        <m:t>𝑅</m:t>
                      </m:r>
                      <m:d>
                        <m:dPr>
                          <m:ctrlPr>
                            <a:rPr lang="mr-IN" sz="2100" b="0" i="1" smtClean="0">
                              <a:solidFill>
                                <a:srgbClr val="263B86"/>
                              </a:solidFill>
                              <a:latin typeface="Cambria Math" charset="0"/>
                              <a:ea typeface="Cambria Math" charset="0"/>
                              <a:cs typeface="Cambria Math" charset="0"/>
                            </a:rPr>
                          </m:ctrlPr>
                        </m:dPr>
                        <m:e>
                          <m:r>
                            <a:rPr lang="mr-IN" sz="2100" b="0" i="1" smtClean="0">
                              <a:solidFill>
                                <a:srgbClr val="263B86"/>
                              </a:solidFill>
                              <a:latin typeface="Cambria Math" charset="0"/>
                              <a:ea typeface="Cambria Math" charset="0"/>
                              <a:cs typeface="Cambria Math" charset="0"/>
                            </a:rPr>
                            <m:t>𝛽</m:t>
                          </m:r>
                        </m:e>
                      </m:d>
                    </m:oMath>
                  </m:oMathPara>
                </a14:m>
                <a:endParaRPr lang="en-US" sz="2100" b="0" dirty="0" smtClean="0">
                  <a:solidFill>
                    <a:srgbClr val="263B86"/>
                  </a:solidFill>
                  <a:latin typeface="Calibri"/>
                  <a:ea typeface="Cambria Math" charset="0"/>
                  <a:cs typeface="Cambria Math" charset="0"/>
                </a:endParaRPr>
              </a:p>
              <a:p>
                <a:pPr marL="0" indent="0">
                  <a:buNone/>
                </a:pPr>
                <a:endParaRPr lang="en-US" sz="2100" dirty="0" smtClean="0">
                  <a:solidFill>
                    <a:srgbClr val="263B86"/>
                  </a:solidFill>
                  <a:latin typeface="Calibri"/>
                  <a:cs typeface="Calibri"/>
                </a:endParaRPr>
              </a:p>
              <a:p>
                <a:pPr marL="0" indent="0">
                  <a:buNone/>
                </a:pPr>
                <a:r>
                  <a:rPr lang="en-US" sz="2100" dirty="0">
                    <a:solidFill>
                      <a:srgbClr val="263B86"/>
                    </a:solidFill>
                    <a:latin typeface="Calibri"/>
                    <a:cs typeface="Calibri"/>
                  </a:rPr>
                  <a:t>w</a:t>
                </a:r>
                <a:r>
                  <a:rPr lang="en-US" sz="2100" dirty="0" smtClean="0">
                    <a:solidFill>
                      <a:srgbClr val="263B86"/>
                    </a:solidFill>
                    <a:latin typeface="Calibri"/>
                    <a:cs typeface="Calibri"/>
                  </a:rPr>
                  <a:t>here 𝜆 is a scalar that gives the weight (or importance) of the regularization term.</a:t>
                </a: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Fitting the model using the modified loss function </a:t>
                </a:r>
                <a:r>
                  <a:rPr lang="en-US" sz="2100" i="1" dirty="0" err="1" smtClean="0">
                    <a:solidFill>
                      <a:srgbClr val="263B86"/>
                    </a:solidFill>
                    <a:latin typeface="Calibri"/>
                    <a:cs typeface="Calibri"/>
                  </a:rPr>
                  <a:t>L</a:t>
                </a:r>
                <a:r>
                  <a:rPr lang="en-US" sz="2100" i="1" baseline="-25000" dirty="0" err="1" smtClean="0">
                    <a:solidFill>
                      <a:srgbClr val="263B86"/>
                    </a:solidFill>
                    <a:latin typeface="Calibri"/>
                    <a:cs typeface="Calibri"/>
                  </a:rPr>
                  <a:t>reg</a:t>
                </a:r>
                <a:r>
                  <a:rPr lang="en-US" sz="2100" i="1" baseline="-25000" dirty="0" smtClean="0">
                    <a:solidFill>
                      <a:srgbClr val="263B86"/>
                    </a:solidFill>
                    <a:latin typeface="Calibri"/>
                    <a:cs typeface="Calibri"/>
                  </a:rPr>
                  <a:t> </a:t>
                </a:r>
                <a:r>
                  <a:rPr lang="en-US" sz="2100" dirty="0" smtClean="0">
                    <a:solidFill>
                      <a:srgbClr val="263B86"/>
                    </a:solidFill>
                    <a:latin typeface="Calibri"/>
                    <a:cs typeface="Calibri"/>
                  </a:rPr>
                  <a:t>would result in model parameters with desirable properties (specified by </a:t>
                </a:r>
                <a:r>
                  <a:rPr lang="en-US" sz="2100" i="1" dirty="0" smtClean="0">
                    <a:solidFill>
                      <a:srgbClr val="263B86"/>
                    </a:solidFill>
                    <a:latin typeface="Calibri"/>
                    <a:cs typeface="Calibri"/>
                  </a:rPr>
                  <a:t>R</a:t>
                </a:r>
                <a:r>
                  <a:rPr lang="en-US" sz="2100" dirty="0" smtClean="0">
                    <a:solidFill>
                      <a:srgbClr val="263B86"/>
                    </a:solidFill>
                    <a:latin typeface="Calibri"/>
                    <a:cs typeface="Calibri"/>
                  </a:rPr>
                  <a:t>).</a:t>
                </a:r>
                <a:endParaRPr lang="en-US" sz="2100" baseline="-250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r="-1360"/>
                </a:stretch>
              </a:blipFill>
            </p:spPr>
            <p:txBody>
              <a:bodyPr/>
              <a:lstStyle/>
              <a:p>
                <a:r>
                  <a:rPr lang="en-US">
                    <a:noFill/>
                  </a:rPr>
                  <a:t> </a:t>
                </a:r>
              </a:p>
            </p:txBody>
          </p:sp>
        </mc:Fallback>
      </mc:AlternateContent>
    </p:spTree>
    <p:extLst>
      <p:ext uri="{BB962C8B-B14F-4D97-AF65-F5344CB8AC3E}">
        <p14:creationId xmlns:p14="http://schemas.microsoft.com/office/powerpoint/2010/main" val="124575921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34</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LASSO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924800" cy="5029200"/>
              </a:xfrm>
            </p:spPr>
            <p:txBody>
              <a:bodyPr>
                <a:normAutofit/>
              </a:bodyPr>
              <a:lstStyle/>
              <a:p>
                <a:pPr marL="0" indent="0">
                  <a:buNone/>
                </a:pPr>
                <a:r>
                  <a:rPr lang="en-US" sz="2100" dirty="0" smtClean="0">
                    <a:solidFill>
                      <a:srgbClr val="263B86"/>
                    </a:solidFill>
                    <a:latin typeface="Calibri"/>
                    <a:cs typeface="Calibri"/>
                  </a:rPr>
                  <a:t>Suppose we want to discourage extreme values in model parameters; we then need to choose a regularization term that penalizes parameter magnitudes. With MSE, a regularized loss function is:</a:t>
                </a:r>
              </a:p>
              <a:p>
                <a:pPr marL="0" indent="0">
                  <a:buNone/>
                </a:pPr>
                <a:endParaRPr lang="en-US" sz="2100" b="1"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𝐿</m:t>
                          </m:r>
                        </m:e>
                        <m:sub>
                          <m:r>
                            <a:rPr lang="en-US" sz="2100" b="0" i="1" smtClean="0">
                              <a:solidFill>
                                <a:srgbClr val="263B86"/>
                              </a:solidFill>
                              <a:latin typeface="Cambria Math" charset="0"/>
                              <a:cs typeface="Calibri"/>
                            </a:rPr>
                            <m:t>𝐿𝐴𝑆𝑆𝑂</m:t>
                          </m:r>
                        </m:sub>
                      </m:sSub>
                      <m:d>
                        <m:dPr>
                          <m:ctrlPr>
                            <a:rPr lang="mr-IN" sz="2100" i="1" smtClean="0">
                              <a:solidFill>
                                <a:srgbClr val="263B86"/>
                              </a:solidFill>
                              <a:latin typeface="Cambria Math" charset="0"/>
                              <a:cs typeface="Calibri"/>
                            </a:rPr>
                          </m:ctrlPr>
                        </m:dPr>
                        <m:e>
                          <m:r>
                            <a:rPr lang="mr-IN" sz="2100" i="1" smtClean="0">
                              <a:solidFill>
                                <a:srgbClr val="263B86"/>
                              </a:solidFill>
                              <a:latin typeface="Cambria Math" charset="0"/>
                              <a:ea typeface="Cambria Math" charset="0"/>
                              <a:cs typeface="Cambria Math" charset="0"/>
                            </a:rPr>
                            <m:t>𝛽</m:t>
                          </m:r>
                        </m:e>
                      </m:d>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𝑛</m:t>
                          </m:r>
                        </m:den>
                      </m:f>
                      <m:nary>
                        <m:naryPr>
                          <m:chr m:val="∑"/>
                          <m:ctrlPr>
                            <a:rPr lang="is-IS" sz="2100" b="0" i="1" smtClean="0">
                              <a:solidFill>
                                <a:srgbClr val="263B86"/>
                              </a:solidFill>
                              <a:latin typeface="Cambria Math" charset="0"/>
                              <a:cs typeface="Calibri"/>
                            </a:rPr>
                          </m:ctrlPr>
                        </m:naryPr>
                        <m:sub>
                          <m:r>
                            <m:rPr>
                              <m:brk m:alnAt="23"/>
                            </m:rP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𝑛</m:t>
                          </m:r>
                        </m:sup>
                        <m:e>
                          <m:sSup>
                            <m:sSupPr>
                              <m:ctrlPr>
                                <a:rPr lang="is-IS" sz="2100" b="0" i="1" smtClean="0">
                                  <a:solidFill>
                                    <a:srgbClr val="263B86"/>
                                  </a:solidFill>
                                  <a:latin typeface="Cambria Math" charset="0"/>
                                  <a:cs typeface="Calibri"/>
                                </a:rPr>
                              </m:ctrlPr>
                            </m:sSupPr>
                            <m:e>
                              <m:d>
                                <m:dPr>
                                  <m:begChr m:val="|"/>
                                  <m:endChr m:val="|"/>
                                  <m:ctrlPr>
                                    <a:rPr lang="hr-HR"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i="1">
                                      <a:solidFill>
                                        <a:srgbClr val="263B86"/>
                                      </a:solidFill>
                                      <a:latin typeface="Cambria Math" charset="0"/>
                                      <a:cs typeface="Calibri"/>
                                    </a:rPr>
                                    <m:t>−</m:t>
                                  </m:r>
                                  <m:sSup>
                                    <m:sSupPr>
                                      <m:ctrlPr>
                                        <a:rPr lang="en-US" sz="2100" i="1">
                                          <a:solidFill>
                                            <a:srgbClr val="263B86"/>
                                          </a:solidFill>
                                          <a:latin typeface="Cambria Math" charset="0"/>
                                          <a:cs typeface="Calibri"/>
                                        </a:rPr>
                                      </m:ctrlPr>
                                    </m:sSupPr>
                                    <m:e>
                                      <m:r>
                                        <a:rPr lang="en-US" sz="2100" b="1" i="1" smtClean="0">
                                          <a:solidFill>
                                            <a:srgbClr val="263B86"/>
                                          </a:solidFill>
                                          <a:latin typeface="Cambria Math" charset="0"/>
                                          <a:ea typeface="Cambria Math" charset="0"/>
                                          <a:cs typeface="Cambria Math" charset="0"/>
                                        </a:rPr>
                                        <m:t>𝜷</m:t>
                                      </m:r>
                                    </m:e>
                                    <m:sup>
                                      <m:r>
                                        <a:rPr lang="en-US" sz="2100" b="0" i="1" smtClean="0">
                                          <a:solidFill>
                                            <a:srgbClr val="263B86"/>
                                          </a:solidFill>
                                          <a:latin typeface="Cambria Math" charset="0"/>
                                          <a:cs typeface="Calibri"/>
                                        </a:rPr>
                                        <m:t>𝑇</m:t>
                                      </m:r>
                                    </m:sup>
                                  </m:sSup>
                                  <m:sSub>
                                    <m:sSubPr>
                                      <m:ctrlPr>
                                        <a:rPr lang="en-US" sz="2100" b="1" i="1">
                                          <a:solidFill>
                                            <a:srgbClr val="263B86"/>
                                          </a:solidFill>
                                          <a:latin typeface="Cambria Math" charset="0"/>
                                          <a:cs typeface="Calibri"/>
                                        </a:rPr>
                                      </m:ctrlPr>
                                    </m:sSubPr>
                                    <m:e>
                                      <m:r>
                                        <a:rPr lang="en-US" sz="2100" b="1" i="1" smtClean="0">
                                          <a:solidFill>
                                            <a:srgbClr val="263B86"/>
                                          </a:solidFill>
                                          <a:latin typeface="Cambria Math" charset="0"/>
                                          <a:cs typeface="Calibri"/>
                                        </a:rPr>
                                        <m:t>𝒙</m:t>
                                      </m:r>
                                    </m:e>
                                    <m:sub>
                                      <m:r>
                                        <a:rPr lang="en-US" sz="2100" b="0" i="1" smtClean="0">
                                          <a:solidFill>
                                            <a:srgbClr val="263B86"/>
                                          </a:solidFill>
                                          <a:latin typeface="Cambria Math" charset="0"/>
                                          <a:cs typeface="Calibri"/>
                                        </a:rPr>
                                        <m:t>𝑖</m:t>
                                      </m:r>
                                    </m:sub>
                                  </m:sSub>
                                </m:e>
                              </m:d>
                            </m:e>
                            <m:sup>
                              <m:r>
                                <a:rPr lang="en-US" sz="2100" b="0" i="1" smtClean="0">
                                  <a:solidFill>
                                    <a:srgbClr val="263B86"/>
                                  </a:solidFill>
                                  <a:latin typeface="Cambria Math" charset="0"/>
                                  <a:cs typeface="Calibri"/>
                                </a:rPr>
                                <m:t>2</m:t>
                              </m:r>
                            </m:sup>
                          </m:sSup>
                        </m:e>
                      </m:nary>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𝜆</m:t>
                      </m:r>
                      <m:nary>
                        <m:naryPr>
                          <m:chr m:val="∑"/>
                          <m:ctrlPr>
                            <a:rPr lang="is-IS" sz="2100" b="0" i="1" smtClean="0">
                              <a:solidFill>
                                <a:srgbClr val="263B86"/>
                              </a:solidFill>
                              <a:latin typeface="Cambria Math" charset="0"/>
                              <a:ea typeface="Cambria Math" charset="0"/>
                              <a:cs typeface="Cambria Math" charset="0"/>
                            </a:rPr>
                          </m:ctrlPr>
                        </m:naryPr>
                        <m:sub>
                          <m:r>
                            <m:rPr>
                              <m:brk m:alnAt="23"/>
                            </m:rPr>
                            <a:rPr lang="en-US" sz="2100" b="0" i="1" smtClean="0">
                              <a:solidFill>
                                <a:srgbClr val="263B86"/>
                              </a:solidFill>
                              <a:latin typeface="Cambria Math" charset="0"/>
                              <a:ea typeface="Cambria Math" charset="0"/>
                              <a:cs typeface="Cambria Math" charset="0"/>
                            </a:rPr>
                            <m:t>𝑗</m:t>
                          </m:r>
                          <m:r>
                            <a:rPr lang="en-US" sz="2100" b="0" i="1" smtClean="0">
                              <a:solidFill>
                                <a:srgbClr val="263B86"/>
                              </a:solidFill>
                              <a:latin typeface="Cambria Math" charset="0"/>
                              <a:ea typeface="Cambria Math" charset="0"/>
                              <a:cs typeface="Cambria Math" charset="0"/>
                            </a:rPr>
                            <m:t>=1</m:t>
                          </m:r>
                        </m:sub>
                        <m:sup>
                          <m:r>
                            <a:rPr lang="en-US" sz="2100" b="0" i="1" smtClean="0">
                              <a:solidFill>
                                <a:srgbClr val="263B86"/>
                              </a:solidFill>
                              <a:latin typeface="Cambria Math" charset="0"/>
                              <a:ea typeface="Cambria Math" charset="0"/>
                              <a:cs typeface="Cambria Math" charset="0"/>
                            </a:rPr>
                            <m:t>𝐽</m:t>
                          </m:r>
                        </m:sup>
                        <m:e>
                          <m:d>
                            <m:dPr>
                              <m:begChr m:val="|"/>
                              <m:endChr m:val="|"/>
                              <m:ctrlPr>
                                <a:rPr lang="hr-HR" sz="2100" b="0" i="1" smtClean="0">
                                  <a:solidFill>
                                    <a:srgbClr val="263B86"/>
                                  </a:solidFill>
                                  <a:latin typeface="Cambria Math" charset="0"/>
                                  <a:ea typeface="Cambria Math" charset="0"/>
                                  <a:cs typeface="Cambria Math" charset="0"/>
                                </a:rPr>
                              </m:ctrlPr>
                            </m:dPr>
                            <m:e>
                              <m:sSub>
                                <m:sSubPr>
                                  <m:ctrlPr>
                                    <a:rPr lang="en-US" sz="2100" b="0" i="1" smtClean="0">
                                      <a:solidFill>
                                        <a:srgbClr val="263B86"/>
                                      </a:solidFill>
                                      <a:latin typeface="Cambria Math" charset="0"/>
                                      <a:ea typeface="Cambria Math" charset="0"/>
                                      <a:cs typeface="Cambria Math" charset="0"/>
                                    </a:rPr>
                                  </m:ctrlPr>
                                </m:sSub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𝑗</m:t>
                                  </m:r>
                                </m:sub>
                              </m:sSub>
                            </m:e>
                          </m:d>
                        </m:e>
                      </m:nary>
                    </m:oMath>
                  </m:oMathPara>
                </a14:m>
                <a:endParaRPr lang="en-US" sz="2100" b="0" dirty="0" smtClean="0">
                  <a:solidFill>
                    <a:srgbClr val="263B86"/>
                  </a:solidFill>
                  <a:latin typeface="Calibri"/>
                  <a:ea typeface="Cambria Math" charset="0"/>
                  <a:cs typeface="Cambria Math" charset="0"/>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Note that </a:t>
                </a:r>
                <a14:m>
                  <m:oMath xmlns:m="http://schemas.openxmlformats.org/officeDocument/2006/math">
                    <m:nary>
                      <m:naryPr>
                        <m:chr m:val="∑"/>
                        <m:limLoc m:val="subSup"/>
                        <m:ctrlPr>
                          <a:rPr lang="is-IS" sz="2100" i="1" smtClean="0">
                            <a:solidFill>
                              <a:srgbClr val="263B86"/>
                            </a:solidFill>
                            <a:latin typeface="Cambria Math" charset="0"/>
                            <a:cs typeface="Calibri"/>
                          </a:rPr>
                        </m:ctrlPr>
                      </m:naryPr>
                      <m:sub>
                        <m:r>
                          <m:rPr>
                            <m:brk m:alnAt="25"/>
                          </m:rPr>
                          <a:rPr lang="en-US" sz="2100" b="0" i="1" smtClean="0">
                            <a:solidFill>
                              <a:srgbClr val="263B86"/>
                            </a:solidFill>
                            <a:latin typeface="Cambria Math" charset="0"/>
                            <a:cs typeface="Calibri"/>
                          </a:rPr>
                          <m:t>𝑗</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𝐽</m:t>
                        </m:r>
                      </m:sup>
                      <m:e>
                        <m:d>
                          <m:dPr>
                            <m:begChr m:val="|"/>
                            <m:endChr m:val="|"/>
                            <m:ctrlPr>
                              <a:rPr lang="hr-HR"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𝑗</m:t>
                                </m:r>
                              </m:sub>
                            </m:sSub>
                          </m:e>
                        </m:d>
                      </m:e>
                    </m:nary>
                  </m:oMath>
                </a14:m>
                <a:r>
                  <a:rPr lang="en-US" sz="2100" dirty="0" smtClean="0">
                    <a:solidFill>
                      <a:srgbClr val="263B86"/>
                    </a:solidFill>
                    <a:latin typeface="Calibri"/>
                    <a:cs typeface="Calibri"/>
                  </a:rPr>
                  <a:t> is the L</a:t>
                </a:r>
                <a:r>
                  <a:rPr lang="en-US" sz="2100" baseline="-25000" dirty="0" smtClean="0">
                    <a:solidFill>
                      <a:srgbClr val="263B86"/>
                    </a:solidFill>
                    <a:latin typeface="Calibri"/>
                    <a:cs typeface="Calibri"/>
                  </a:rPr>
                  <a:t>1</a:t>
                </a:r>
                <a:r>
                  <a:rPr lang="en-US" sz="2100" dirty="0" smtClean="0">
                    <a:solidFill>
                      <a:srgbClr val="263B86"/>
                    </a:solidFill>
                    <a:latin typeface="Calibri"/>
                    <a:cs typeface="Calibri"/>
                  </a:rPr>
                  <a:t> norm of the vector 𝛽</a:t>
                </a: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nary>
                        <m:naryPr>
                          <m:chr m:val="∑"/>
                          <m:ctrlPr>
                            <a:rPr lang="is-IS" sz="2100" i="1" smtClean="0">
                              <a:solidFill>
                                <a:srgbClr val="263B86"/>
                              </a:solidFill>
                              <a:latin typeface="Cambria Math" charset="0"/>
                              <a:cs typeface="Calibri"/>
                            </a:rPr>
                          </m:ctrlPr>
                        </m:naryPr>
                        <m:sub>
                          <m:r>
                            <m:rPr>
                              <m:brk m:alnAt="23"/>
                            </m:rPr>
                            <a:rPr lang="en-US" sz="2100" b="0" i="1" smtClean="0">
                              <a:solidFill>
                                <a:srgbClr val="263B86"/>
                              </a:solidFill>
                              <a:latin typeface="Cambria Math" charset="0"/>
                              <a:cs typeface="Calibri"/>
                            </a:rPr>
                            <m:t>𝑗</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𝐽</m:t>
                          </m:r>
                        </m:sup>
                        <m:e>
                          <m:d>
                            <m:dPr>
                              <m:begChr m:val="|"/>
                              <m:endChr m:val="|"/>
                              <m:ctrlPr>
                                <a:rPr lang="hr-HR"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𝑗</m:t>
                                  </m:r>
                                </m:sub>
                              </m:sSub>
                            </m:e>
                          </m:d>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d>
                                <m:dPr>
                                  <m:begChr m:val="‖"/>
                                  <m:endChr m:val="‖"/>
                                  <m:ctrlPr>
                                    <a:rPr lang="en-US" sz="2100" b="0" i="1" smtClean="0">
                                      <a:solidFill>
                                        <a:srgbClr val="263B86"/>
                                      </a:solidFill>
                                      <a:latin typeface="Cambria Math" charset="0"/>
                                      <a:cs typeface="Calibri"/>
                                    </a:rPr>
                                  </m:ctrlPr>
                                </m:dPr>
                                <m:e>
                                  <m:r>
                                    <a:rPr lang="en-US" sz="2100" b="1" i="1">
                                      <a:solidFill>
                                        <a:srgbClr val="263B86"/>
                                      </a:solidFill>
                                      <a:latin typeface="Cambria Math" charset="0"/>
                                      <a:ea typeface="Cambria Math" charset="0"/>
                                      <a:cs typeface="Cambria Math" charset="0"/>
                                    </a:rPr>
                                    <m:t>𝜷</m:t>
                                  </m:r>
                                </m:e>
                              </m:d>
                            </m:e>
                            <m:sub>
                              <m:r>
                                <a:rPr lang="en-US" sz="2100" b="0" i="1" smtClean="0">
                                  <a:solidFill>
                                    <a:srgbClr val="263B86"/>
                                  </a:solidFill>
                                  <a:latin typeface="Cambria Math" charset="0"/>
                                  <a:cs typeface="Calibri"/>
                                </a:rPr>
                                <m:t>1</m:t>
                              </m:r>
                            </m:sub>
                          </m:sSub>
                        </m:e>
                      </m:nary>
                    </m:oMath>
                  </m:oMathPara>
                </a14:m>
                <a:endParaRPr lang="en-US" sz="2100" dirty="0" smtClean="0">
                  <a:solidFill>
                    <a:srgbClr val="263B86"/>
                  </a:solidFill>
                  <a:latin typeface="Calibri"/>
                  <a:cs typeface="Calibri"/>
                </a:endParaRPr>
              </a:p>
              <a:p>
                <a:pPr marL="0" indent="0">
                  <a:buNone/>
                </a:pPr>
                <a:r>
                  <a:rPr lang="en-US" sz="2100" i="1" dirty="0" smtClean="0">
                    <a:solidFill>
                      <a:srgbClr val="263B86"/>
                    </a:solidFill>
                    <a:latin typeface="Calibri"/>
                    <a:cs typeface="Calibri"/>
                  </a:rPr>
                  <a:t>L</a:t>
                </a:r>
                <a:r>
                  <a:rPr lang="en-US" sz="2100" i="1" baseline="-25000" dirty="0" smtClean="0">
                    <a:solidFill>
                      <a:srgbClr val="263B86"/>
                    </a:solidFill>
                    <a:latin typeface="Calibri"/>
                    <a:cs typeface="Calibri"/>
                  </a:rPr>
                  <a:t>LASSO</a:t>
                </a:r>
                <a:r>
                  <a:rPr lang="en-US" sz="2100" i="1" dirty="0" smtClean="0">
                    <a:solidFill>
                      <a:srgbClr val="263B86"/>
                    </a:solidFill>
                    <a:latin typeface="Calibri"/>
                    <a:cs typeface="Calibri"/>
                  </a:rPr>
                  <a:t> </a:t>
                </a:r>
                <a:r>
                  <a:rPr lang="en-US" sz="2100" dirty="0" smtClean="0">
                    <a:solidFill>
                      <a:srgbClr val="263B86"/>
                    </a:solidFill>
                    <a:latin typeface="Calibri"/>
                    <a:cs typeface="Calibri"/>
                  </a:rPr>
                  <a:t>is often called the loss function for </a:t>
                </a:r>
                <a:r>
                  <a:rPr lang="en-US" sz="2100" b="1" dirty="0" smtClean="0">
                    <a:solidFill>
                      <a:srgbClr val="263B86"/>
                    </a:solidFill>
                    <a:latin typeface="Calibri"/>
                    <a:cs typeface="Calibri"/>
                  </a:rPr>
                  <a:t>L</a:t>
                </a:r>
                <a:r>
                  <a:rPr lang="en-US" sz="2100" b="1" baseline="-25000" dirty="0" smtClean="0">
                    <a:solidFill>
                      <a:srgbClr val="263B86"/>
                    </a:solidFill>
                    <a:latin typeface="Calibri"/>
                    <a:cs typeface="Calibri"/>
                  </a:rPr>
                  <a:t>1</a:t>
                </a:r>
                <a:r>
                  <a:rPr lang="en-US" sz="2100" b="1" dirty="0" smtClean="0">
                    <a:solidFill>
                      <a:srgbClr val="263B86"/>
                    </a:solidFill>
                    <a:latin typeface="Calibri"/>
                    <a:cs typeface="Calibri"/>
                  </a:rPr>
                  <a:t> regularization</a:t>
                </a:r>
                <a:r>
                  <a:rPr lang="en-US" sz="2100" dirty="0" smtClean="0">
                    <a:solidFill>
                      <a:srgbClr val="263B86"/>
                    </a:solidFill>
                    <a:latin typeface="Calibri"/>
                    <a:cs typeface="Calibri"/>
                  </a:rPr>
                  <a:t> and finding model parameters that minimize it is called </a:t>
                </a:r>
                <a:r>
                  <a:rPr lang="en-US" sz="2100" b="1" dirty="0" smtClean="0">
                    <a:solidFill>
                      <a:srgbClr val="263B86"/>
                    </a:solidFill>
                    <a:latin typeface="Calibri"/>
                    <a:cs typeface="Calibri"/>
                  </a:rPr>
                  <a:t>LASSO regression</a:t>
                </a:r>
                <a:r>
                  <a:rPr lang="en-US" sz="2100" dirty="0" smtClean="0">
                    <a:solidFill>
                      <a:srgbClr val="263B86"/>
                    </a:solidFill>
                    <a:latin typeface="Calibri"/>
                    <a:cs typeface="Calibri"/>
                  </a:rPr>
                  <a:t>.</a:t>
                </a:r>
                <a:endParaRPr lang="en-US" sz="2100" b="1" i="1" baseline="-250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924800" cy="5029200"/>
              </a:xfrm>
              <a:blipFill rotWithShape="0">
                <a:blip r:embed="rId3"/>
                <a:stretch>
                  <a:fillRect l="-923" t="-848" r="-1077"/>
                </a:stretch>
              </a:blipFill>
            </p:spPr>
            <p:txBody>
              <a:bodyPr/>
              <a:lstStyle/>
              <a:p>
                <a:r>
                  <a:rPr lang="en-US">
                    <a:noFill/>
                  </a:rPr>
                  <a:t> </a:t>
                </a:r>
              </a:p>
            </p:txBody>
          </p:sp>
        </mc:Fallback>
      </mc:AlternateContent>
    </p:spTree>
    <p:extLst>
      <p:ext uri="{BB962C8B-B14F-4D97-AF65-F5344CB8AC3E}">
        <p14:creationId xmlns:p14="http://schemas.microsoft.com/office/powerpoint/2010/main" val="75483547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35</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Ridge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924800" cy="5029200"/>
              </a:xfrm>
            </p:spPr>
            <p:txBody>
              <a:bodyPr>
                <a:normAutofit lnSpcReduction="10000"/>
              </a:bodyPr>
              <a:lstStyle/>
              <a:p>
                <a:pPr marL="0" indent="0">
                  <a:buNone/>
                </a:pPr>
                <a:r>
                  <a:rPr lang="en-US" sz="2100" dirty="0" smtClean="0">
                    <a:solidFill>
                      <a:srgbClr val="263B86"/>
                    </a:solidFill>
                    <a:latin typeface="Calibri"/>
                    <a:cs typeface="Calibri"/>
                  </a:rPr>
                  <a:t>Alternatively, we can choose a regularization term that penalizes the squares of the parameter magnitudes:</a:t>
                </a:r>
              </a:p>
              <a:p>
                <a:pPr marL="0" indent="0">
                  <a:buNone/>
                </a:pPr>
                <a:endParaRPr lang="en-US" sz="2100" b="1"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𝐿</m:t>
                          </m:r>
                        </m:e>
                        <m:sub>
                          <m:r>
                            <a:rPr lang="en-US" sz="2100" b="0" i="1" smtClean="0">
                              <a:solidFill>
                                <a:srgbClr val="263B86"/>
                              </a:solidFill>
                              <a:latin typeface="Cambria Math" charset="0"/>
                              <a:cs typeface="Calibri"/>
                            </a:rPr>
                            <m:t>𝑅𝑖𝑑𝑔𝑒</m:t>
                          </m:r>
                        </m:sub>
                      </m:sSub>
                      <m:d>
                        <m:dPr>
                          <m:ctrlPr>
                            <a:rPr lang="mr-IN" sz="2100" i="1" smtClean="0">
                              <a:solidFill>
                                <a:srgbClr val="263B86"/>
                              </a:solidFill>
                              <a:latin typeface="Cambria Math" charset="0"/>
                              <a:cs typeface="Calibri"/>
                            </a:rPr>
                          </m:ctrlPr>
                        </m:dPr>
                        <m:e>
                          <m:r>
                            <a:rPr lang="mr-IN" sz="2100" i="1" smtClean="0">
                              <a:solidFill>
                                <a:srgbClr val="263B86"/>
                              </a:solidFill>
                              <a:latin typeface="Cambria Math" charset="0"/>
                              <a:ea typeface="Cambria Math" charset="0"/>
                              <a:cs typeface="Cambria Math" charset="0"/>
                            </a:rPr>
                            <m:t>𝛽</m:t>
                          </m:r>
                        </m:e>
                      </m:d>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𝑛</m:t>
                          </m:r>
                        </m:den>
                      </m:f>
                      <m:nary>
                        <m:naryPr>
                          <m:chr m:val="∑"/>
                          <m:ctrlPr>
                            <a:rPr lang="is-IS" sz="2100" b="0" i="1" smtClean="0">
                              <a:solidFill>
                                <a:srgbClr val="263B86"/>
                              </a:solidFill>
                              <a:latin typeface="Cambria Math" charset="0"/>
                              <a:cs typeface="Calibri"/>
                            </a:rPr>
                          </m:ctrlPr>
                        </m:naryPr>
                        <m:sub>
                          <m:r>
                            <m:rPr>
                              <m:brk m:alnAt="23"/>
                            </m:rP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𝑛</m:t>
                          </m:r>
                        </m:sup>
                        <m:e>
                          <m:sSup>
                            <m:sSupPr>
                              <m:ctrlPr>
                                <a:rPr lang="is-IS" sz="2100" b="0" i="1" smtClean="0">
                                  <a:solidFill>
                                    <a:srgbClr val="263B86"/>
                                  </a:solidFill>
                                  <a:latin typeface="Cambria Math" charset="0"/>
                                  <a:cs typeface="Calibri"/>
                                </a:rPr>
                              </m:ctrlPr>
                            </m:sSupPr>
                            <m:e>
                              <m:d>
                                <m:dPr>
                                  <m:begChr m:val="|"/>
                                  <m:endChr m:val="|"/>
                                  <m:ctrlPr>
                                    <a:rPr lang="hr-HR"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i="1">
                                      <a:solidFill>
                                        <a:srgbClr val="263B86"/>
                                      </a:solidFill>
                                      <a:latin typeface="Cambria Math" charset="0"/>
                                      <a:cs typeface="Calibri"/>
                                    </a:rPr>
                                    <m:t>−</m:t>
                                  </m:r>
                                  <m:sSup>
                                    <m:sSupPr>
                                      <m:ctrlPr>
                                        <a:rPr lang="en-US" sz="2100" i="1">
                                          <a:solidFill>
                                            <a:srgbClr val="263B86"/>
                                          </a:solidFill>
                                          <a:latin typeface="Cambria Math" charset="0"/>
                                          <a:cs typeface="Calibri"/>
                                        </a:rPr>
                                      </m:ctrlPr>
                                    </m:sSupPr>
                                    <m:e>
                                      <m:r>
                                        <a:rPr lang="en-US" sz="2100" b="1" i="1" smtClean="0">
                                          <a:solidFill>
                                            <a:srgbClr val="263B86"/>
                                          </a:solidFill>
                                          <a:latin typeface="Cambria Math" charset="0"/>
                                          <a:ea typeface="Cambria Math" charset="0"/>
                                          <a:cs typeface="Cambria Math" charset="0"/>
                                        </a:rPr>
                                        <m:t>𝜷</m:t>
                                      </m:r>
                                    </m:e>
                                    <m:sup>
                                      <m:r>
                                        <a:rPr lang="en-US" sz="2100" b="0" i="1" smtClean="0">
                                          <a:solidFill>
                                            <a:srgbClr val="263B86"/>
                                          </a:solidFill>
                                          <a:latin typeface="Cambria Math" charset="0"/>
                                          <a:cs typeface="Calibri"/>
                                        </a:rPr>
                                        <m:t>𝑇</m:t>
                                      </m:r>
                                    </m:sup>
                                  </m:sSup>
                                  <m:sSub>
                                    <m:sSubPr>
                                      <m:ctrlPr>
                                        <a:rPr lang="en-US" sz="2100" b="1" i="1">
                                          <a:solidFill>
                                            <a:srgbClr val="263B86"/>
                                          </a:solidFill>
                                          <a:latin typeface="Cambria Math" charset="0"/>
                                          <a:cs typeface="Calibri"/>
                                        </a:rPr>
                                      </m:ctrlPr>
                                    </m:sSubPr>
                                    <m:e>
                                      <m:r>
                                        <a:rPr lang="en-US" sz="2100" b="1" i="1" smtClean="0">
                                          <a:solidFill>
                                            <a:srgbClr val="263B86"/>
                                          </a:solidFill>
                                          <a:latin typeface="Cambria Math" charset="0"/>
                                          <a:cs typeface="Calibri"/>
                                        </a:rPr>
                                        <m:t>𝒙</m:t>
                                      </m:r>
                                    </m:e>
                                    <m:sub>
                                      <m:r>
                                        <a:rPr lang="en-US" sz="2100" b="0" i="1" smtClean="0">
                                          <a:solidFill>
                                            <a:srgbClr val="263B86"/>
                                          </a:solidFill>
                                          <a:latin typeface="Cambria Math" charset="0"/>
                                          <a:cs typeface="Calibri"/>
                                        </a:rPr>
                                        <m:t>𝑖</m:t>
                                      </m:r>
                                    </m:sub>
                                  </m:sSub>
                                </m:e>
                              </m:d>
                            </m:e>
                            <m:sup>
                              <m:r>
                                <a:rPr lang="en-US" sz="2100" b="0" i="1" smtClean="0">
                                  <a:solidFill>
                                    <a:srgbClr val="263B86"/>
                                  </a:solidFill>
                                  <a:latin typeface="Cambria Math" charset="0"/>
                                  <a:cs typeface="Calibri"/>
                                </a:rPr>
                                <m:t>2</m:t>
                              </m:r>
                            </m:sup>
                          </m:sSup>
                        </m:e>
                      </m:nary>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𝜆</m:t>
                      </m:r>
                      <m:nary>
                        <m:naryPr>
                          <m:chr m:val="∑"/>
                          <m:ctrlPr>
                            <a:rPr lang="is-IS" sz="2100" b="0" i="1" smtClean="0">
                              <a:solidFill>
                                <a:srgbClr val="263B86"/>
                              </a:solidFill>
                              <a:latin typeface="Cambria Math" charset="0"/>
                              <a:ea typeface="Cambria Math" charset="0"/>
                              <a:cs typeface="Cambria Math" charset="0"/>
                            </a:rPr>
                          </m:ctrlPr>
                        </m:naryPr>
                        <m:sub>
                          <m:r>
                            <m:rPr>
                              <m:brk m:alnAt="23"/>
                            </m:rPr>
                            <a:rPr lang="en-US" sz="2100" b="0" i="1" smtClean="0">
                              <a:solidFill>
                                <a:srgbClr val="263B86"/>
                              </a:solidFill>
                              <a:latin typeface="Cambria Math" charset="0"/>
                              <a:ea typeface="Cambria Math" charset="0"/>
                              <a:cs typeface="Cambria Math" charset="0"/>
                            </a:rPr>
                            <m:t>𝑗</m:t>
                          </m:r>
                          <m:r>
                            <a:rPr lang="en-US" sz="2100" b="0" i="1" smtClean="0">
                              <a:solidFill>
                                <a:srgbClr val="263B86"/>
                              </a:solidFill>
                              <a:latin typeface="Cambria Math" charset="0"/>
                              <a:ea typeface="Cambria Math" charset="0"/>
                              <a:cs typeface="Cambria Math" charset="0"/>
                            </a:rPr>
                            <m:t>=1</m:t>
                          </m:r>
                        </m:sub>
                        <m:sup>
                          <m:r>
                            <a:rPr lang="en-US" sz="2100" b="0" i="1" smtClean="0">
                              <a:solidFill>
                                <a:srgbClr val="263B86"/>
                              </a:solidFill>
                              <a:latin typeface="Cambria Math" charset="0"/>
                              <a:ea typeface="Cambria Math" charset="0"/>
                              <a:cs typeface="Cambria Math" charset="0"/>
                            </a:rPr>
                            <m:t>𝐽</m:t>
                          </m:r>
                        </m:sup>
                        <m:e>
                          <m:sSubSup>
                            <m:sSubSupPr>
                              <m:ctrlPr>
                                <a:rPr lang="en-US" sz="2100" b="0" i="1" smtClean="0">
                                  <a:solidFill>
                                    <a:srgbClr val="263B86"/>
                                  </a:solidFill>
                                  <a:latin typeface="Cambria Math" charset="0"/>
                                  <a:ea typeface="Cambria Math" charset="0"/>
                                  <a:cs typeface="Cambria Math" charset="0"/>
                                </a:rPr>
                              </m:ctrlPr>
                            </m:sSubSup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𝑗</m:t>
                              </m:r>
                            </m:sub>
                            <m:sup>
                              <m:r>
                                <a:rPr lang="en-US" sz="2100" b="0" i="1" smtClean="0">
                                  <a:solidFill>
                                    <a:srgbClr val="263B86"/>
                                  </a:solidFill>
                                  <a:latin typeface="Cambria Math" charset="0"/>
                                  <a:ea typeface="Cambria Math" charset="0"/>
                                  <a:cs typeface="Cambria Math" charset="0"/>
                                </a:rPr>
                                <m:t>2</m:t>
                              </m:r>
                            </m:sup>
                          </m:sSubSup>
                        </m:e>
                      </m:nary>
                    </m:oMath>
                  </m:oMathPara>
                </a14:m>
                <a:endParaRPr lang="en-US" sz="2100" b="0" dirty="0" smtClean="0">
                  <a:solidFill>
                    <a:srgbClr val="263B86"/>
                  </a:solidFill>
                  <a:latin typeface="Calibri"/>
                  <a:ea typeface="Cambria Math" charset="0"/>
                  <a:cs typeface="Cambria Math" charset="0"/>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Note that </a:t>
                </a:r>
                <a14:m>
                  <m:oMath xmlns:m="http://schemas.openxmlformats.org/officeDocument/2006/math">
                    <m:nary>
                      <m:naryPr>
                        <m:chr m:val="∑"/>
                        <m:limLoc m:val="subSup"/>
                        <m:ctrlPr>
                          <a:rPr lang="is-IS" sz="2100" i="1" smtClean="0">
                            <a:solidFill>
                              <a:srgbClr val="263B86"/>
                            </a:solidFill>
                            <a:latin typeface="Cambria Math" charset="0"/>
                            <a:cs typeface="Calibri"/>
                          </a:rPr>
                        </m:ctrlPr>
                      </m:naryPr>
                      <m:sub>
                        <m:r>
                          <m:rPr>
                            <m:brk m:alnAt="25"/>
                          </m:rPr>
                          <a:rPr lang="en-US" sz="2100" b="0" i="1" smtClean="0">
                            <a:solidFill>
                              <a:srgbClr val="263B86"/>
                            </a:solidFill>
                            <a:latin typeface="Cambria Math" charset="0"/>
                            <a:cs typeface="Calibri"/>
                          </a:rPr>
                          <m:t>𝑗</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𝐽</m:t>
                        </m:r>
                      </m:sup>
                      <m:e>
                        <m:sSubSup>
                          <m:sSubSupPr>
                            <m:ctrlPr>
                              <a:rPr lang="en-US" sz="2100" i="1" smtClean="0">
                                <a:solidFill>
                                  <a:srgbClr val="263B86"/>
                                </a:solidFill>
                                <a:latin typeface="Cambria Math" charset="0"/>
                                <a:cs typeface="Calibri"/>
                              </a:rPr>
                            </m:ctrlPr>
                          </m:sSubSup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𝑗</m:t>
                            </m:r>
                          </m:sub>
                          <m:sup>
                            <m:r>
                              <a:rPr lang="en-US" sz="2100" b="0" i="1" smtClean="0">
                                <a:solidFill>
                                  <a:srgbClr val="263B86"/>
                                </a:solidFill>
                                <a:latin typeface="Cambria Math" charset="0"/>
                                <a:cs typeface="Calibri"/>
                              </a:rPr>
                              <m:t>2</m:t>
                            </m:r>
                          </m:sup>
                        </m:sSubSup>
                      </m:e>
                    </m:nary>
                  </m:oMath>
                </a14:m>
                <a:r>
                  <a:rPr lang="en-US" sz="2100" dirty="0" smtClean="0">
                    <a:solidFill>
                      <a:srgbClr val="263B86"/>
                    </a:solidFill>
                    <a:latin typeface="Calibri"/>
                    <a:cs typeface="Calibri"/>
                  </a:rPr>
                  <a:t> is the L</a:t>
                </a:r>
                <a:r>
                  <a:rPr lang="en-US" sz="2100" baseline="-25000" dirty="0">
                    <a:solidFill>
                      <a:srgbClr val="263B86"/>
                    </a:solidFill>
                    <a:latin typeface="Calibri"/>
                    <a:cs typeface="Calibri"/>
                  </a:rPr>
                  <a:t>2</a:t>
                </a:r>
                <a:r>
                  <a:rPr lang="en-US" sz="2100" dirty="0" smtClean="0">
                    <a:solidFill>
                      <a:srgbClr val="263B86"/>
                    </a:solidFill>
                    <a:latin typeface="Calibri"/>
                    <a:cs typeface="Calibri"/>
                  </a:rPr>
                  <a:t> norm of the vector 𝛽</a:t>
                </a:r>
                <a:br>
                  <a:rPr lang="en-US" sz="2100" dirty="0" smtClean="0">
                    <a:solidFill>
                      <a:srgbClr val="263B86"/>
                    </a:solidFill>
                    <a:latin typeface="Calibri"/>
                    <a:cs typeface="Calibri"/>
                  </a:rPr>
                </a:b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nary>
                        <m:naryPr>
                          <m:chr m:val="∑"/>
                          <m:ctrlPr>
                            <a:rPr lang="is-IS" sz="2100" i="1" smtClean="0">
                              <a:solidFill>
                                <a:srgbClr val="263B86"/>
                              </a:solidFill>
                              <a:latin typeface="Cambria Math" charset="0"/>
                              <a:cs typeface="Calibri"/>
                            </a:rPr>
                          </m:ctrlPr>
                        </m:naryPr>
                        <m:sub>
                          <m:r>
                            <m:rPr>
                              <m:brk m:alnAt="23"/>
                            </m:rPr>
                            <a:rPr lang="en-US" sz="2100" b="0" i="1" smtClean="0">
                              <a:solidFill>
                                <a:srgbClr val="263B86"/>
                              </a:solidFill>
                              <a:latin typeface="Cambria Math" charset="0"/>
                              <a:cs typeface="Calibri"/>
                            </a:rPr>
                            <m:t>𝑗</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𝐽</m:t>
                          </m:r>
                        </m:sup>
                        <m:e>
                          <m:sSubSup>
                            <m:sSubSupPr>
                              <m:ctrlPr>
                                <a:rPr lang="en-US" sz="2100" i="1" smtClean="0">
                                  <a:solidFill>
                                    <a:srgbClr val="263B86"/>
                                  </a:solidFill>
                                  <a:latin typeface="Cambria Math" charset="0"/>
                                  <a:cs typeface="Calibri"/>
                                </a:rPr>
                              </m:ctrlPr>
                            </m:sSubSup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𝑗</m:t>
                              </m:r>
                            </m:sub>
                            <m:sup>
                              <m:r>
                                <a:rPr lang="en-US" sz="2100" b="0" i="1" smtClean="0">
                                  <a:solidFill>
                                    <a:srgbClr val="263B86"/>
                                  </a:solidFill>
                                  <a:latin typeface="Cambria Math" charset="0"/>
                                  <a:cs typeface="Calibri"/>
                                </a:rPr>
                                <m:t>2</m:t>
                              </m:r>
                            </m:sup>
                          </m:sSubSup>
                          <m:r>
                            <a:rPr lang="en-US" sz="2100" b="0" i="1" smtClean="0">
                              <a:solidFill>
                                <a:srgbClr val="263B86"/>
                              </a:solidFill>
                              <a:latin typeface="Cambria Math" charset="0"/>
                              <a:cs typeface="Calibri"/>
                            </a:rPr>
                            <m:t>=</m:t>
                          </m:r>
                          <m:sSubSup>
                            <m:sSubSupPr>
                              <m:ctrlPr>
                                <a:rPr lang="en-US" sz="2100" b="0" i="1" smtClean="0">
                                  <a:solidFill>
                                    <a:srgbClr val="263B86"/>
                                  </a:solidFill>
                                  <a:latin typeface="Cambria Math" charset="0"/>
                                  <a:cs typeface="Calibri"/>
                                </a:rPr>
                              </m:ctrlPr>
                            </m:sSubSupPr>
                            <m:e>
                              <m:d>
                                <m:dPr>
                                  <m:begChr m:val="‖"/>
                                  <m:endChr m:val="‖"/>
                                  <m:ctrlPr>
                                    <a:rPr lang="en-US" sz="2100" b="0" i="1" smtClean="0">
                                      <a:solidFill>
                                        <a:srgbClr val="263B86"/>
                                      </a:solidFill>
                                      <a:latin typeface="Cambria Math" charset="0"/>
                                      <a:cs typeface="Calibri"/>
                                    </a:rPr>
                                  </m:ctrlPr>
                                </m:dPr>
                                <m:e>
                                  <m:r>
                                    <a:rPr lang="en-US" sz="2100" b="1" i="1" smtClean="0">
                                      <a:solidFill>
                                        <a:srgbClr val="263B86"/>
                                      </a:solidFill>
                                      <a:latin typeface="Cambria Math" charset="0"/>
                                      <a:ea typeface="Cambria Math" charset="0"/>
                                      <a:cs typeface="Cambria Math" charset="0"/>
                                    </a:rPr>
                                    <m:t>𝜷</m:t>
                                  </m:r>
                                </m:e>
                              </m:d>
                            </m:e>
                            <m:sub>
                              <m:r>
                                <a:rPr lang="en-US" sz="2100" b="0" i="1" smtClean="0">
                                  <a:solidFill>
                                    <a:srgbClr val="263B86"/>
                                  </a:solidFill>
                                  <a:latin typeface="Cambria Math" charset="0"/>
                                  <a:cs typeface="Calibri"/>
                                </a:rPr>
                                <m:t>2</m:t>
                              </m:r>
                            </m:sub>
                            <m:sup>
                              <m:r>
                                <a:rPr lang="en-US" sz="2100" b="0" i="1" smtClean="0">
                                  <a:solidFill>
                                    <a:srgbClr val="263B86"/>
                                  </a:solidFill>
                                  <a:latin typeface="Cambria Math" charset="0"/>
                                  <a:cs typeface="Calibri"/>
                                </a:rPr>
                                <m:t>2</m:t>
                              </m:r>
                            </m:sup>
                          </m:sSubSup>
                        </m:e>
                      </m:nary>
                    </m:oMath>
                  </m:oMathPara>
                </a14:m>
                <a:endParaRPr lang="en-US" sz="2100" dirty="0" smtClean="0">
                  <a:solidFill>
                    <a:srgbClr val="263B86"/>
                  </a:solidFill>
                  <a:latin typeface="Calibri"/>
                  <a:cs typeface="Calibri"/>
                </a:endParaRPr>
              </a:p>
              <a:p>
                <a:pPr marL="0" indent="0">
                  <a:buNone/>
                </a:pPr>
                <a:r>
                  <a:rPr lang="en-US" sz="2100" i="1" dirty="0" smtClean="0">
                    <a:solidFill>
                      <a:srgbClr val="263B86"/>
                    </a:solidFill>
                    <a:latin typeface="Calibri"/>
                    <a:cs typeface="Calibri"/>
                  </a:rPr>
                  <a:t/>
                </a:r>
                <a:br>
                  <a:rPr lang="en-US" sz="2100" i="1" dirty="0" smtClean="0">
                    <a:solidFill>
                      <a:srgbClr val="263B86"/>
                    </a:solidFill>
                    <a:latin typeface="Calibri"/>
                    <a:cs typeface="Calibri"/>
                  </a:rPr>
                </a:br>
                <a:r>
                  <a:rPr lang="en-US" sz="2100" i="1" dirty="0" err="1" smtClean="0">
                    <a:solidFill>
                      <a:srgbClr val="263B86"/>
                    </a:solidFill>
                    <a:latin typeface="Calibri"/>
                    <a:cs typeface="Calibri"/>
                  </a:rPr>
                  <a:t>L</a:t>
                </a:r>
                <a:r>
                  <a:rPr lang="en-US" sz="2100" i="1" baseline="-25000" dirty="0" err="1" smtClean="0">
                    <a:solidFill>
                      <a:srgbClr val="263B86"/>
                    </a:solidFill>
                    <a:latin typeface="Calibri"/>
                    <a:cs typeface="Calibri"/>
                  </a:rPr>
                  <a:t>Ridge</a:t>
                </a:r>
                <a:r>
                  <a:rPr lang="en-US" sz="2100" i="1" dirty="0" smtClean="0">
                    <a:solidFill>
                      <a:srgbClr val="263B86"/>
                    </a:solidFill>
                    <a:latin typeface="Calibri"/>
                    <a:cs typeface="Calibri"/>
                  </a:rPr>
                  <a:t> </a:t>
                </a:r>
                <a:r>
                  <a:rPr lang="en-US" sz="2100" dirty="0" smtClean="0">
                    <a:solidFill>
                      <a:srgbClr val="263B86"/>
                    </a:solidFill>
                    <a:latin typeface="Calibri"/>
                    <a:cs typeface="Calibri"/>
                  </a:rPr>
                  <a:t>is often called the loss function for </a:t>
                </a:r>
                <a:r>
                  <a:rPr lang="en-US" sz="2100" b="1" dirty="0" smtClean="0">
                    <a:solidFill>
                      <a:srgbClr val="263B86"/>
                    </a:solidFill>
                    <a:latin typeface="Calibri"/>
                    <a:cs typeface="Calibri"/>
                  </a:rPr>
                  <a:t>L</a:t>
                </a:r>
                <a:r>
                  <a:rPr lang="en-US" sz="2100" b="1" baseline="-25000" dirty="0">
                    <a:solidFill>
                      <a:srgbClr val="263B86"/>
                    </a:solidFill>
                    <a:latin typeface="Calibri"/>
                    <a:cs typeface="Calibri"/>
                  </a:rPr>
                  <a:t>2</a:t>
                </a:r>
                <a:r>
                  <a:rPr lang="en-US" sz="2100" b="1" dirty="0" smtClean="0">
                    <a:solidFill>
                      <a:srgbClr val="263B86"/>
                    </a:solidFill>
                    <a:latin typeface="Calibri"/>
                    <a:cs typeface="Calibri"/>
                  </a:rPr>
                  <a:t> regularization</a:t>
                </a:r>
                <a:r>
                  <a:rPr lang="en-US" sz="2100" dirty="0" smtClean="0">
                    <a:solidFill>
                      <a:srgbClr val="263B86"/>
                    </a:solidFill>
                    <a:latin typeface="Calibri"/>
                    <a:cs typeface="Calibri"/>
                  </a:rPr>
                  <a:t> and finding model parameters that minimize it is called </a:t>
                </a:r>
                <a:r>
                  <a:rPr lang="en-US" sz="2100" b="1" dirty="0" smtClean="0">
                    <a:solidFill>
                      <a:srgbClr val="263B86"/>
                    </a:solidFill>
                    <a:latin typeface="Calibri"/>
                    <a:cs typeface="Calibri"/>
                  </a:rPr>
                  <a:t>ridge regression</a:t>
                </a:r>
                <a:r>
                  <a:rPr lang="en-US" sz="2100" dirty="0" smtClean="0">
                    <a:solidFill>
                      <a:srgbClr val="263B86"/>
                    </a:solidFill>
                    <a:latin typeface="Calibri"/>
                    <a:cs typeface="Calibri"/>
                  </a:rPr>
                  <a:t>.</a:t>
                </a:r>
                <a:endParaRPr lang="en-US" sz="2100" b="1" i="1" baseline="-250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924800" cy="5029200"/>
              </a:xfrm>
              <a:blipFill rotWithShape="0">
                <a:blip r:embed="rId3"/>
                <a:stretch>
                  <a:fillRect l="-923" t="-1455" b="-121"/>
                </a:stretch>
              </a:blipFill>
            </p:spPr>
            <p:txBody>
              <a:bodyPr/>
              <a:lstStyle/>
              <a:p>
                <a:r>
                  <a:rPr lang="en-US">
                    <a:noFill/>
                  </a:rPr>
                  <a:t> </a:t>
                </a:r>
              </a:p>
            </p:txBody>
          </p:sp>
        </mc:Fallback>
      </mc:AlternateContent>
    </p:spTree>
    <p:extLst>
      <p:ext uri="{BB962C8B-B14F-4D97-AF65-F5344CB8AC3E}">
        <p14:creationId xmlns:p14="http://schemas.microsoft.com/office/powerpoint/2010/main" val="140615248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36</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The geometry of regularization</a:t>
            </a:r>
          </a:p>
        </p:txBody>
      </p:sp>
      <p:sp>
        <p:nvSpPr>
          <p:cNvPr id="7172" name="Rectangle 3"/>
          <p:cNvSpPr>
            <a:spLocks noGrp="1"/>
          </p:cNvSpPr>
          <p:nvPr>
            <p:ph type="body" idx="4294967295"/>
          </p:nvPr>
        </p:nvSpPr>
        <p:spPr>
          <a:xfrm>
            <a:off x="838200" y="1295400"/>
            <a:ext cx="7924800" cy="5029200"/>
          </a:xfrm>
        </p:spPr>
        <p:txBody>
          <a:bodyPr>
            <a:normAutofit/>
          </a:bodyPr>
          <a:lstStyle/>
          <a:p>
            <a:pPr marL="0" indent="0">
              <a:buNone/>
            </a:pPr>
            <a:endParaRPr lang="en-US" sz="2100" dirty="0" smtClean="0">
              <a:solidFill>
                <a:srgbClr val="263B86"/>
              </a:solidFill>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066800"/>
            <a:ext cx="7410450" cy="4724400"/>
          </a:xfrm>
          <a:prstGeom prst="rect">
            <a:avLst/>
          </a:prstGeom>
        </p:spPr>
      </p:pic>
    </p:spTree>
    <p:extLst>
      <p:ext uri="{BB962C8B-B14F-4D97-AF65-F5344CB8AC3E}">
        <p14:creationId xmlns:p14="http://schemas.microsoft.com/office/powerpoint/2010/main" val="1251975491"/>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37</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Choosing 𝜆</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924800" cy="5029200"/>
              </a:xfrm>
            </p:spPr>
            <p:txBody>
              <a:bodyPr>
                <a:normAutofit/>
              </a:bodyPr>
              <a:lstStyle/>
              <a:p>
                <a:pPr marL="0" indent="0">
                  <a:buNone/>
                </a:pPr>
                <a:r>
                  <a:rPr lang="en-US" sz="2100" dirty="0" smtClean="0">
                    <a:solidFill>
                      <a:srgbClr val="263B86"/>
                    </a:solidFill>
                    <a:latin typeface="Calibri"/>
                    <a:cs typeface="Calibri"/>
                  </a:rPr>
                  <a:t>We can see that in both ridge and LASSO regression, the larger our choice of the </a:t>
                </a:r>
                <a:r>
                  <a:rPr lang="en-US" sz="2100" b="1" dirty="0" smtClean="0">
                    <a:solidFill>
                      <a:srgbClr val="263B86"/>
                    </a:solidFill>
                    <a:latin typeface="Calibri"/>
                    <a:cs typeface="Calibri"/>
                  </a:rPr>
                  <a:t>regularization parameter</a:t>
                </a:r>
                <a:r>
                  <a:rPr lang="en-US" sz="2100" dirty="0">
                    <a:solidFill>
                      <a:srgbClr val="263B86"/>
                    </a:solidFill>
                    <a:latin typeface="Calibri"/>
                    <a:cs typeface="Calibri"/>
                  </a:rPr>
                  <a:t> 𝜆</a:t>
                </a:r>
                <a:r>
                  <a:rPr lang="en-US" sz="2100" dirty="0" smtClean="0">
                    <a:solidFill>
                      <a:srgbClr val="263B86"/>
                    </a:solidFill>
                    <a:latin typeface="Calibri"/>
                    <a:cs typeface="Calibri"/>
                  </a:rPr>
                  <a:t>, the more heavily we penalize large values in 𝛽:</a:t>
                </a:r>
              </a:p>
              <a:p>
                <a:pPr marL="0" indent="0">
                  <a:buNone/>
                </a:pPr>
                <a:endParaRPr lang="en-US" sz="2100" i="1" dirty="0">
                  <a:solidFill>
                    <a:srgbClr val="263B86"/>
                  </a:solidFill>
                  <a:latin typeface="Calibri"/>
                  <a:cs typeface="Calibri"/>
                </a:endParaRPr>
              </a:p>
              <a:p>
                <a:pPr>
                  <a:buFont typeface="Wingdings" charset="2"/>
                  <a:buChar char="Ø"/>
                </a:pPr>
                <a:r>
                  <a:rPr lang="en-US" sz="2100" dirty="0">
                    <a:solidFill>
                      <a:srgbClr val="263B86"/>
                    </a:solidFill>
                    <a:latin typeface="Calibri"/>
                    <a:cs typeface="Calibri"/>
                  </a:rPr>
                  <a:t>if 𝜆 </a:t>
                </a:r>
                <a:r>
                  <a:rPr lang="en-US" sz="2100" dirty="0" smtClean="0">
                    <a:solidFill>
                      <a:srgbClr val="263B86"/>
                    </a:solidFill>
                    <a:latin typeface="Calibri"/>
                    <a:cs typeface="Calibri"/>
                  </a:rPr>
                  <a:t>is close to zero, we recover the MSE, i.e., ridge and LASSO regression is just ordinary regression</a:t>
                </a:r>
              </a:p>
              <a:p>
                <a:pPr>
                  <a:buFont typeface="Wingdings" charset="2"/>
                  <a:buChar char="Ø"/>
                </a:pPr>
                <a:endParaRPr lang="en-US" sz="2100" dirty="0" smtClean="0">
                  <a:solidFill>
                    <a:srgbClr val="263B86"/>
                  </a:solidFill>
                  <a:latin typeface="Calibri"/>
                  <a:cs typeface="Calibri"/>
                </a:endParaRPr>
              </a:p>
              <a:p>
                <a:pPr>
                  <a:buFont typeface="Wingdings" charset="2"/>
                  <a:buChar char="Ø"/>
                </a:pPr>
                <a:r>
                  <a:rPr lang="en-US" sz="2100" dirty="0">
                    <a:solidFill>
                      <a:srgbClr val="263B86"/>
                    </a:solidFill>
                    <a:latin typeface="Calibri"/>
                    <a:cs typeface="Calibri"/>
                  </a:rPr>
                  <a:t>If 𝜆 </a:t>
                </a:r>
                <a:r>
                  <a:rPr lang="en-US" sz="2100" dirty="0" smtClean="0">
                    <a:solidFill>
                      <a:srgbClr val="263B86"/>
                    </a:solidFill>
                    <a:latin typeface="Calibri"/>
                    <a:cs typeface="Calibri"/>
                  </a:rPr>
                  <a:t>is sufficiently large, the MSE term in the regularized loss function will be insignificant and the regularization term will force </a:t>
                </a:r>
                <a14:m>
                  <m:oMath xmlns:m="http://schemas.openxmlformats.org/officeDocument/2006/math">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𝑅𝑖𝑑𝑔𝑒</m:t>
                        </m:r>
                      </m:sub>
                    </m:sSub>
                  </m:oMath>
                </a14:m>
                <a:r>
                  <a:rPr lang="en-US" sz="2100" i="1" dirty="0" smtClean="0">
                    <a:solidFill>
                      <a:srgbClr val="263B86"/>
                    </a:solidFill>
                    <a:latin typeface="Calibri"/>
                    <a:cs typeface="Calibri"/>
                  </a:rPr>
                  <a:t> </a:t>
                </a:r>
                <a:r>
                  <a:rPr lang="en-US" sz="2100" dirty="0">
                    <a:solidFill>
                      <a:srgbClr val="263B86"/>
                    </a:solidFill>
                    <a:latin typeface="Calibri"/>
                    <a:cs typeface="Calibri"/>
                  </a:rPr>
                  <a:t>and  </a:t>
                </a:r>
                <a14:m>
                  <m:oMath xmlns:m="http://schemas.openxmlformats.org/officeDocument/2006/math">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𝐿𝐴𝑆𝑆𝑂</m:t>
                        </m:r>
                      </m:sub>
                    </m:sSub>
                  </m:oMath>
                </a14:m>
                <a:r>
                  <a:rPr lang="en-US" sz="2100" i="1" dirty="0">
                    <a:solidFill>
                      <a:srgbClr val="263B86"/>
                    </a:solidFill>
                    <a:latin typeface="Calibri"/>
                    <a:cs typeface="Calibri"/>
                  </a:rPr>
                  <a:t> </a:t>
                </a:r>
                <a:r>
                  <a:rPr lang="en-US" sz="2100" dirty="0" smtClean="0">
                    <a:solidFill>
                      <a:srgbClr val="263B86"/>
                    </a:solidFill>
                    <a:latin typeface="Calibri"/>
                    <a:cs typeface="Calibri"/>
                  </a:rPr>
                  <a:t>to be close to zero</a:t>
                </a:r>
                <a:r>
                  <a:rPr lang="en-US" sz="2100" i="1" dirty="0">
                    <a:solidFill>
                      <a:srgbClr val="263B86"/>
                    </a:solidFill>
                    <a:latin typeface="Calibri"/>
                    <a:cs typeface="Calibri"/>
                  </a:rPr>
                  <a:t/>
                </a:r>
                <a:br>
                  <a:rPr lang="en-US" sz="2100" i="1" dirty="0">
                    <a:solidFill>
                      <a:srgbClr val="263B86"/>
                    </a:solidFill>
                    <a:latin typeface="Calibri"/>
                    <a:cs typeface="Calibri"/>
                  </a:rPr>
                </a:br>
                <a:endParaRPr lang="en-US" sz="2100" i="1"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recommendation is to </a:t>
                </a:r>
                <a:r>
                  <a:rPr lang="en-US" sz="2100" dirty="0">
                    <a:solidFill>
                      <a:srgbClr val="263B86"/>
                    </a:solidFill>
                    <a:latin typeface="Calibri"/>
                    <a:cs typeface="Calibri"/>
                  </a:rPr>
                  <a:t>select </a:t>
                </a:r>
                <a:r>
                  <a:rPr lang="en-US" sz="2100" dirty="0" smtClean="0">
                    <a:solidFill>
                      <a:srgbClr val="263B86"/>
                    </a:solidFill>
                    <a:latin typeface="Calibri"/>
                    <a:cs typeface="Calibri"/>
                  </a:rPr>
                  <a:t>𝜆 using cross validation.</a:t>
                </a: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924800" cy="5029200"/>
              </a:xfrm>
              <a:blipFill rotWithShape="0">
                <a:blip r:embed="rId3"/>
                <a:stretch>
                  <a:fillRect l="-923" t="-848" r="-1154"/>
                </a:stretch>
              </a:blipFill>
            </p:spPr>
            <p:txBody>
              <a:bodyPr/>
              <a:lstStyle/>
              <a:p>
                <a:r>
                  <a:rPr lang="en-US">
                    <a:noFill/>
                  </a:rPr>
                  <a:t> </a:t>
                </a:r>
              </a:p>
            </p:txBody>
          </p:sp>
        </mc:Fallback>
      </mc:AlternateContent>
    </p:spTree>
    <p:extLst>
      <p:ext uri="{BB962C8B-B14F-4D97-AF65-F5344CB8AC3E}">
        <p14:creationId xmlns:p14="http://schemas.microsoft.com/office/powerpoint/2010/main" val="1897193941"/>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38</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Heteroscedastic errors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334000"/>
              </a:xfrm>
            </p:spPr>
            <p:txBody>
              <a:bodyPr>
                <a:normAutofit fontScale="92500"/>
              </a:bodyPr>
              <a:lstStyle/>
              <a:p>
                <a:pPr marL="0" indent="0">
                  <a:buNone/>
                </a:pPr>
                <a:r>
                  <a:rPr lang="en-US" sz="2100" dirty="0" smtClean="0">
                    <a:solidFill>
                      <a:srgbClr val="263B86"/>
                    </a:solidFill>
                    <a:latin typeface="Calibri"/>
                    <a:cs typeface="Calibri"/>
                  </a:rPr>
                  <a:t>So far we have been assuming that our errors are identically distributed or </a:t>
                </a:r>
                <a:r>
                  <a:rPr lang="en-US" sz="2100" b="1" dirty="0" smtClean="0">
                    <a:solidFill>
                      <a:srgbClr val="263B86"/>
                    </a:solidFill>
                    <a:latin typeface="Calibri"/>
                    <a:cs typeface="Calibri"/>
                  </a:rPr>
                  <a:t>homoscedastic</a:t>
                </a:r>
                <a:r>
                  <a:rPr lang="en-US" sz="2100" dirty="0" smtClean="0">
                    <a:solidFill>
                      <a:srgbClr val="263B86"/>
                    </a:solidFill>
                    <a:latin typeface="Calibri"/>
                    <a:cs typeface="Calibri"/>
                  </a:rPr>
                  <a:t>: </a:t>
                </a:r>
                <a14:m>
                  <m:oMath xmlns:m="http://schemas.openxmlformats.org/officeDocument/2006/math">
                    <m:r>
                      <a:rPr lang="en-US" sz="2100" i="1" smtClean="0">
                        <a:solidFill>
                          <a:srgbClr val="263B86"/>
                        </a:solidFill>
                        <a:latin typeface="Cambria Math" charset="0"/>
                        <a:ea typeface="Cambria Math" charset="0"/>
                        <a:cs typeface="Cambria Math" charset="0"/>
                      </a:rPr>
                      <m:t>𝜖</m:t>
                    </m:r>
                    <m:r>
                      <a:rPr lang="en-US" sz="2100" b="0" i="1" smtClean="0">
                        <a:solidFill>
                          <a:srgbClr val="263B86"/>
                        </a:solidFill>
                        <a:latin typeface="Cambria Math" charset="0"/>
                        <a:ea typeface="Cambria Math" charset="0"/>
                        <a:cs typeface="Cambria Math" charset="0"/>
                      </a:rPr>
                      <m:t>~</m:t>
                    </m:r>
                    <m:r>
                      <a:rPr lang="en-US" sz="2100" b="0" i="1" smtClean="0">
                        <a:solidFill>
                          <a:srgbClr val="263B86"/>
                        </a:solidFill>
                        <a:latin typeface="Cambria Math" charset="0"/>
                        <a:ea typeface="Cambria Math" charset="0"/>
                        <a:cs typeface="Cambria Math" charset="0"/>
                      </a:rPr>
                      <m:t>𝒩</m:t>
                    </m:r>
                    <m:d>
                      <m:dPr>
                        <m:ctrlPr>
                          <a:rPr lang="mr-IN" sz="2100" b="0" i="1" smtClean="0">
                            <a:solidFill>
                              <a:srgbClr val="263B86"/>
                            </a:solidFill>
                            <a:latin typeface="Cambria Math" charset="0"/>
                            <a:ea typeface="Cambria Math" charset="0"/>
                            <a:cs typeface="Cambria Math" charset="0"/>
                          </a:rPr>
                        </m:ctrlPr>
                      </m:dPr>
                      <m:e>
                        <m:r>
                          <a:rPr lang="en-US" sz="2100" b="0" i="1" smtClean="0">
                            <a:solidFill>
                              <a:srgbClr val="263B86"/>
                            </a:solidFill>
                            <a:latin typeface="Cambria Math" charset="0"/>
                            <a:ea typeface="Cambria Math" charset="0"/>
                            <a:cs typeface="Cambria Math" charset="0"/>
                          </a:rPr>
                          <m:t>0,</m:t>
                        </m:r>
                        <m:sSup>
                          <m:sSupPr>
                            <m:ctrlPr>
                              <a:rPr lang="en-US" sz="2100" b="0" i="1" smtClean="0">
                                <a:solidFill>
                                  <a:srgbClr val="263B86"/>
                                </a:solidFill>
                                <a:latin typeface="Cambria Math" charset="0"/>
                                <a:ea typeface="Cambria Math" charset="0"/>
                                <a:cs typeface="Cambria Math" charset="0"/>
                              </a:rPr>
                            </m:ctrlPr>
                          </m:sSupPr>
                          <m:e>
                            <m:r>
                              <a:rPr lang="en-US" sz="2100" b="0" i="1" smtClean="0">
                                <a:solidFill>
                                  <a:srgbClr val="263B86"/>
                                </a:solidFill>
                                <a:latin typeface="Cambria Math" charset="0"/>
                                <a:ea typeface="Cambria Math" charset="0"/>
                                <a:cs typeface="Cambria Math" charset="0"/>
                              </a:rPr>
                              <m:t>𝜎</m:t>
                            </m:r>
                          </m:e>
                          <m:sup>
                            <m:r>
                              <a:rPr lang="en-US" sz="2100" b="0" i="1" smtClean="0">
                                <a:solidFill>
                                  <a:srgbClr val="263B86"/>
                                </a:solidFill>
                                <a:latin typeface="Cambria Math" charset="0"/>
                                <a:ea typeface="Cambria Math" charset="0"/>
                                <a:cs typeface="Cambria Math" charset="0"/>
                              </a:rPr>
                              <m:t>2</m:t>
                            </m:r>
                          </m:sup>
                        </m:sSup>
                      </m:e>
                    </m:d>
                    <m:r>
                      <a:rPr lang="en-US" sz="2100" b="0" i="0" smtClean="0">
                        <a:solidFill>
                          <a:srgbClr val="263B86"/>
                        </a:solidFill>
                        <a:latin typeface="Cambria Math" charset="0"/>
                        <a:ea typeface="Cambria Math" charset="0"/>
                        <a:cs typeface="Cambria Math" charset="0"/>
                      </a:rPr>
                      <m:t>.</m:t>
                    </m:r>
                  </m:oMath>
                </a14:m>
                <a:r>
                  <a:rPr lang="en-US" sz="2100" b="1" dirty="0" smtClean="0">
                    <a:solidFill>
                      <a:srgbClr val="263B86"/>
                    </a:solidFill>
                    <a:latin typeface="Calibri"/>
                    <a:cs typeface="Calibri"/>
                  </a:rPr>
                  <a:t> </a:t>
                </a:r>
                <a:r>
                  <a:rPr lang="en-US" sz="2100" dirty="0" smtClean="0">
                    <a:solidFill>
                      <a:srgbClr val="263B86"/>
                    </a:solidFill>
                    <a:latin typeface="Calibri"/>
                    <a:cs typeface="Calibri"/>
                  </a:rPr>
                  <a:t>In astronomy, it is common to have errors that are independent but not identically distributed (</a:t>
                </a:r>
                <a:r>
                  <a:rPr lang="en-US" sz="2100" b="1" dirty="0" smtClean="0">
                    <a:solidFill>
                      <a:srgbClr val="263B86"/>
                    </a:solidFill>
                    <a:latin typeface="Calibri"/>
                    <a:cs typeface="Calibri"/>
                  </a:rPr>
                  <a:t>heteroscedastic</a:t>
                </a:r>
                <a:r>
                  <a:rPr lang="en-US" sz="2100" dirty="0" smtClean="0">
                    <a:solidFill>
                      <a:srgbClr val="263B86"/>
                    </a:solidFill>
                    <a:latin typeface="Calibri"/>
                    <a:cs typeface="Calibri"/>
                  </a:rPr>
                  <a:t>): </a:t>
                </a:r>
                <a14:m>
                  <m:oMath xmlns:m="http://schemas.openxmlformats.org/officeDocument/2006/math">
                    <m:sSub>
                      <m:sSubPr>
                        <m:ctrlPr>
                          <a:rPr lang="en-US" sz="2100" i="1" smtClean="0">
                            <a:solidFill>
                              <a:srgbClr val="263B86"/>
                            </a:solidFill>
                            <a:latin typeface="Cambria Math" charset="0"/>
                            <a:cs typeface="Calibri"/>
                          </a:rPr>
                        </m:ctrlPr>
                      </m:sSubPr>
                      <m:e>
                        <m:r>
                          <a:rPr lang="en-US" sz="2100" i="1" smtClean="0">
                            <a:solidFill>
                              <a:srgbClr val="263B86"/>
                            </a:solidFill>
                            <a:latin typeface="Cambria Math" charset="0"/>
                            <a:ea typeface="Cambria Math" charset="0"/>
                            <a:cs typeface="Cambria Math" charset="0"/>
                          </a:rPr>
                          <m:t>𝜖</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𝒩</m:t>
                    </m:r>
                    <m:d>
                      <m:dPr>
                        <m:ctrlPr>
                          <a:rPr lang="mr-IN" sz="2100" b="0" i="1" smtClean="0">
                            <a:solidFill>
                              <a:srgbClr val="263B86"/>
                            </a:solidFill>
                            <a:latin typeface="Cambria Math" charset="0"/>
                            <a:ea typeface="Cambria Math" charset="0"/>
                            <a:cs typeface="Cambria Math" charset="0"/>
                          </a:rPr>
                        </m:ctrlPr>
                      </m:dPr>
                      <m:e>
                        <m:r>
                          <a:rPr lang="en-US" sz="2100" b="0" i="1" smtClean="0">
                            <a:solidFill>
                              <a:srgbClr val="263B86"/>
                            </a:solidFill>
                            <a:latin typeface="Cambria Math" charset="0"/>
                            <a:ea typeface="Cambria Math" charset="0"/>
                            <a:cs typeface="Cambria Math" charset="0"/>
                          </a:rPr>
                          <m:t>0,</m:t>
                        </m:r>
                        <m:sSubSup>
                          <m:sSubSupPr>
                            <m:ctrlPr>
                              <a:rPr lang="en-US" sz="2100" b="0" i="1" smtClean="0">
                                <a:solidFill>
                                  <a:srgbClr val="263B86"/>
                                </a:solidFill>
                                <a:latin typeface="Cambria Math" charset="0"/>
                                <a:ea typeface="Cambria Math" charset="0"/>
                                <a:cs typeface="Cambria Math" charset="0"/>
                              </a:rPr>
                            </m:ctrlPr>
                          </m:sSubSupPr>
                          <m:e>
                            <m:r>
                              <a:rPr lang="en-US" sz="2100" b="0" i="1" smtClean="0">
                                <a:solidFill>
                                  <a:srgbClr val="263B86"/>
                                </a:solidFill>
                                <a:latin typeface="Cambria Math" charset="0"/>
                                <a:ea typeface="Cambria Math" charset="0"/>
                                <a:cs typeface="Cambria Math" charset="0"/>
                              </a:rPr>
                              <m:t>𝜎</m:t>
                            </m:r>
                          </m:e>
                          <m:sub>
                            <m:r>
                              <a:rPr lang="en-US" sz="2100" b="0" i="1" smtClean="0">
                                <a:solidFill>
                                  <a:srgbClr val="263B86"/>
                                </a:solidFill>
                                <a:latin typeface="Cambria Math" charset="0"/>
                                <a:ea typeface="Cambria Math" charset="0"/>
                                <a:cs typeface="Cambria Math" charset="0"/>
                              </a:rPr>
                              <m:t>𝑖</m:t>
                            </m:r>
                          </m:sub>
                          <m:sup>
                            <m:r>
                              <a:rPr lang="en-US" sz="2100" b="0" i="1" smtClean="0">
                                <a:solidFill>
                                  <a:srgbClr val="263B86"/>
                                </a:solidFill>
                                <a:latin typeface="Cambria Math" charset="0"/>
                                <a:ea typeface="Cambria Math" charset="0"/>
                                <a:cs typeface="Cambria Math" charset="0"/>
                              </a:rPr>
                              <m:t>2</m:t>
                            </m:r>
                          </m:sup>
                        </m:sSubSup>
                      </m:e>
                    </m:d>
                  </m:oMath>
                </a14:m>
                <a:r>
                  <a:rPr lang="en-US" sz="2100" b="1" dirty="0" smtClean="0">
                    <a:solidFill>
                      <a:srgbClr val="263B86"/>
                    </a:solidFill>
                    <a:latin typeface="Calibri"/>
                    <a:cs typeface="Calibri"/>
                  </a:rPr>
                  <a:t> </a:t>
                </a:r>
                <a:r>
                  <a:rPr lang="en-US" sz="2100" dirty="0" smtClean="0">
                    <a:solidFill>
                      <a:srgbClr val="263B86"/>
                    </a:solidFill>
                    <a:latin typeface="Calibri"/>
                    <a:cs typeface="Calibri"/>
                  </a:rPr>
                  <a:t>due to night-to-night variations, say.</a:t>
                </a:r>
                <a:r>
                  <a:rPr lang="en-US" sz="2100" b="1" dirty="0" smtClean="0">
                    <a:solidFill>
                      <a:srgbClr val="263B86"/>
                    </a:solidFill>
                    <a:latin typeface="Calibri"/>
                    <a:cs typeface="Calibri"/>
                  </a:rPr>
                  <a:t> </a:t>
                </a:r>
                <a:r>
                  <a:rPr lang="en-US" sz="2100" dirty="0" smtClean="0">
                    <a:solidFill>
                      <a:srgbClr val="263B86"/>
                    </a:solidFill>
                    <a:latin typeface="Calibri"/>
                    <a:cs typeface="Calibri"/>
                  </a:rPr>
                  <a:t>The effect of this is to introduce </a:t>
                </a:r>
                <a:r>
                  <a:rPr lang="en-US" sz="2100" b="1" dirty="0" smtClean="0">
                    <a:solidFill>
                      <a:srgbClr val="263B86"/>
                    </a:solidFill>
                    <a:latin typeface="Calibri"/>
                    <a:cs typeface="Calibri"/>
                  </a:rPr>
                  <a:t>weighting</a:t>
                </a:r>
                <a:r>
                  <a:rPr lang="en-US" sz="2100" dirty="0" smtClean="0">
                    <a:solidFill>
                      <a:srgbClr val="263B86"/>
                    </a:solidFill>
                    <a:latin typeface="Calibri"/>
                    <a:cs typeface="Calibri"/>
                  </a:rPr>
                  <a:t> of data points in estimators.</a:t>
                </a:r>
              </a:p>
              <a:p>
                <a:pPr marL="0" indent="0">
                  <a:buNone/>
                </a:pPr>
                <a:endParaRPr lang="en-US" sz="2100" b="1" dirty="0">
                  <a:solidFill>
                    <a:srgbClr val="263B86"/>
                  </a:solidFill>
                  <a:latin typeface="Calibri"/>
                  <a:cs typeface="Calibri"/>
                </a:endParaRPr>
              </a:p>
              <a:p>
                <a:pPr marL="0" indent="0">
                  <a:buNone/>
                </a:pPr>
                <a:r>
                  <a:rPr lang="en-US" sz="2100" dirty="0" smtClean="0">
                    <a:solidFill>
                      <a:srgbClr val="263B86"/>
                    </a:solidFill>
                    <a:latin typeface="Calibri"/>
                    <a:cs typeface="Calibri"/>
                  </a:rPr>
                  <a:t>Recall that the matrix solution for linear regression is:</a:t>
                </a:r>
                <a:br>
                  <a:rPr lang="en-US" sz="2100" dirty="0" smtClean="0">
                    <a:solidFill>
                      <a:srgbClr val="263B86"/>
                    </a:solidFill>
                    <a:latin typeface="Calibri"/>
                    <a:cs typeface="Calibri"/>
                  </a:rPr>
                </a:br>
                <a:endParaRPr lang="en-US" sz="2100" dirty="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000" i="1">
                              <a:solidFill>
                                <a:srgbClr val="263B86"/>
                              </a:solidFill>
                              <a:latin typeface="Cambria Math" charset="0"/>
                              <a:cs typeface="Calibri"/>
                            </a:rPr>
                          </m:ctrlPr>
                        </m:accPr>
                        <m:e>
                          <m:r>
                            <a:rPr lang="en-US" sz="2000" i="1">
                              <a:solidFill>
                                <a:srgbClr val="263B86"/>
                              </a:solidFill>
                              <a:latin typeface="Cambria Math" charset="0"/>
                              <a:ea typeface="Cambria Math" charset="0"/>
                              <a:cs typeface="Cambria Math" charset="0"/>
                            </a:rPr>
                            <m:t>𝛽</m:t>
                          </m:r>
                        </m:e>
                      </m:acc>
                      <m:r>
                        <a:rPr lang="en-US" sz="2000" i="1">
                          <a:solidFill>
                            <a:srgbClr val="263B86"/>
                          </a:solidFill>
                          <a:latin typeface="Cambria Math" charset="0"/>
                          <a:cs typeface="Calibri"/>
                        </a:rPr>
                        <m:t>=</m:t>
                      </m:r>
                      <m:sSup>
                        <m:sSupPr>
                          <m:ctrlPr>
                            <a:rPr lang="en-US" sz="2000" i="1">
                              <a:solidFill>
                                <a:srgbClr val="263B86"/>
                              </a:solidFill>
                              <a:latin typeface="Cambria Math" charset="0"/>
                              <a:cs typeface="Calibri"/>
                            </a:rPr>
                          </m:ctrlPr>
                        </m:sSupPr>
                        <m:e>
                          <m:d>
                            <m:dPr>
                              <m:ctrlPr>
                                <a:rPr lang="mr-IN" sz="2000" i="1">
                                  <a:solidFill>
                                    <a:srgbClr val="263B86"/>
                                  </a:solidFill>
                                  <a:latin typeface="Cambria Math" charset="0"/>
                                  <a:cs typeface="Calibri"/>
                                </a:rPr>
                              </m:ctrlPr>
                            </m:dPr>
                            <m:e>
                              <m:sSup>
                                <m:sSupPr>
                                  <m:ctrlPr>
                                    <a:rPr lang="mr-IN" sz="2000" i="1">
                                      <a:solidFill>
                                        <a:srgbClr val="263B86"/>
                                      </a:solidFill>
                                      <a:latin typeface="Cambria Math" charset="0"/>
                                      <a:cs typeface="Calibri"/>
                                    </a:rPr>
                                  </m:ctrlPr>
                                </m:sSupPr>
                                <m:e>
                                  <m:r>
                                    <a:rPr lang="en-US" sz="2000" b="1" i="1">
                                      <a:solidFill>
                                        <a:srgbClr val="263B86"/>
                                      </a:solidFill>
                                      <a:latin typeface="Cambria Math" charset="0"/>
                                      <a:cs typeface="Calibri"/>
                                    </a:rPr>
                                    <m:t>𝑿</m:t>
                                  </m:r>
                                </m:e>
                                <m:sup>
                                  <m:r>
                                    <a:rPr lang="en-US" sz="2000" i="1">
                                      <a:solidFill>
                                        <a:srgbClr val="263B86"/>
                                      </a:solidFill>
                                      <a:latin typeface="Cambria Math" charset="0"/>
                                      <a:cs typeface="Calibri"/>
                                    </a:rPr>
                                    <m:t>𝑇</m:t>
                                  </m:r>
                                </m:sup>
                              </m:sSup>
                              <m:r>
                                <a:rPr lang="en-US" sz="2000" b="1" i="1">
                                  <a:solidFill>
                                    <a:srgbClr val="263B86"/>
                                  </a:solidFill>
                                  <a:latin typeface="Cambria Math" charset="0"/>
                                  <a:cs typeface="Calibri"/>
                                </a:rPr>
                                <m:t>𝑿</m:t>
                              </m:r>
                            </m:e>
                          </m:d>
                        </m:e>
                        <m:sup>
                          <m:r>
                            <a:rPr lang="en-US" sz="2000" i="1">
                              <a:solidFill>
                                <a:srgbClr val="263B86"/>
                              </a:solidFill>
                              <a:latin typeface="Cambria Math" charset="0"/>
                              <a:cs typeface="Calibri"/>
                            </a:rPr>
                            <m:t>−1</m:t>
                          </m:r>
                        </m:sup>
                      </m:sSup>
                      <m:sSup>
                        <m:sSupPr>
                          <m:ctrlPr>
                            <a:rPr lang="en-US" sz="2000" i="1">
                              <a:solidFill>
                                <a:srgbClr val="263B86"/>
                              </a:solidFill>
                              <a:latin typeface="Cambria Math" charset="0"/>
                              <a:cs typeface="Calibri"/>
                            </a:rPr>
                          </m:ctrlPr>
                        </m:sSupPr>
                        <m:e>
                          <m:r>
                            <a:rPr lang="en-US" sz="2000" b="1" i="1">
                              <a:solidFill>
                                <a:srgbClr val="263B86"/>
                              </a:solidFill>
                              <a:latin typeface="Cambria Math" charset="0"/>
                              <a:cs typeface="Calibri"/>
                            </a:rPr>
                            <m:t>𝑿</m:t>
                          </m:r>
                        </m:e>
                        <m:sup>
                          <m:r>
                            <a:rPr lang="en-US" sz="2000" i="1">
                              <a:solidFill>
                                <a:srgbClr val="263B86"/>
                              </a:solidFill>
                              <a:latin typeface="Cambria Math" charset="0"/>
                              <a:cs typeface="Calibri"/>
                            </a:rPr>
                            <m:t>𝑇</m:t>
                          </m:r>
                        </m:sup>
                      </m:sSup>
                      <m:r>
                        <a:rPr lang="en-US" sz="2000" b="1" i="1">
                          <a:solidFill>
                            <a:srgbClr val="263B86"/>
                          </a:solidFill>
                          <a:latin typeface="Cambria Math" charset="0"/>
                          <a:cs typeface="Calibri"/>
                        </a:rPr>
                        <m:t>𝒀</m:t>
                      </m:r>
                    </m:oMath>
                  </m:oMathPara>
                </a14:m>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This becomes:</a:t>
                </a:r>
              </a:p>
              <a:p>
                <a:pPr marL="0" indent="0">
                  <a:buNone/>
                </a:pPr>
                <a14:m>
                  <m:oMathPara xmlns:m="http://schemas.openxmlformats.org/officeDocument/2006/math">
                    <m:oMathParaPr>
                      <m:jc m:val="centerGroup"/>
                    </m:oMathParaPr>
                    <m:oMath xmlns:m="http://schemas.openxmlformats.org/officeDocument/2006/math">
                      <m:acc>
                        <m:accPr>
                          <m:chr m:val="̂"/>
                          <m:ctrlPr>
                            <a:rPr lang="en-US" sz="2000" i="1">
                              <a:solidFill>
                                <a:srgbClr val="263B86"/>
                              </a:solidFill>
                              <a:latin typeface="Cambria Math" charset="0"/>
                              <a:cs typeface="Calibri"/>
                            </a:rPr>
                          </m:ctrlPr>
                        </m:accPr>
                        <m:e>
                          <m:r>
                            <a:rPr lang="en-US" sz="2000" i="1">
                              <a:solidFill>
                                <a:srgbClr val="263B86"/>
                              </a:solidFill>
                              <a:latin typeface="Cambria Math" charset="0"/>
                              <a:ea typeface="Cambria Math" charset="0"/>
                              <a:cs typeface="Cambria Math" charset="0"/>
                            </a:rPr>
                            <m:t>𝛽</m:t>
                          </m:r>
                        </m:e>
                      </m:acc>
                      <m:r>
                        <a:rPr lang="en-US" sz="2000" i="1">
                          <a:solidFill>
                            <a:srgbClr val="263B86"/>
                          </a:solidFill>
                          <a:latin typeface="Cambria Math" charset="0"/>
                          <a:cs typeface="Calibri"/>
                        </a:rPr>
                        <m:t>=</m:t>
                      </m:r>
                      <m:sSup>
                        <m:sSupPr>
                          <m:ctrlPr>
                            <a:rPr lang="en-US" sz="2000" i="1">
                              <a:solidFill>
                                <a:srgbClr val="263B86"/>
                              </a:solidFill>
                              <a:latin typeface="Cambria Math" charset="0"/>
                              <a:cs typeface="Calibri"/>
                            </a:rPr>
                          </m:ctrlPr>
                        </m:sSupPr>
                        <m:e>
                          <m:d>
                            <m:dPr>
                              <m:ctrlPr>
                                <a:rPr lang="mr-IN" sz="2000" i="1">
                                  <a:solidFill>
                                    <a:srgbClr val="263B86"/>
                                  </a:solidFill>
                                  <a:latin typeface="Cambria Math" charset="0"/>
                                  <a:cs typeface="Calibri"/>
                                </a:rPr>
                              </m:ctrlPr>
                            </m:dPr>
                            <m:e>
                              <m:sSup>
                                <m:sSupPr>
                                  <m:ctrlPr>
                                    <a:rPr lang="mr-IN" sz="2000" i="1">
                                      <a:solidFill>
                                        <a:srgbClr val="263B86"/>
                                      </a:solidFill>
                                      <a:latin typeface="Cambria Math" charset="0"/>
                                      <a:cs typeface="Calibri"/>
                                    </a:rPr>
                                  </m:ctrlPr>
                                </m:sSupPr>
                                <m:e>
                                  <m:r>
                                    <a:rPr lang="en-US" sz="2000" b="1" i="1">
                                      <a:solidFill>
                                        <a:srgbClr val="263B86"/>
                                      </a:solidFill>
                                      <a:latin typeface="Cambria Math" charset="0"/>
                                      <a:cs typeface="Calibri"/>
                                    </a:rPr>
                                    <m:t>𝑿</m:t>
                                  </m:r>
                                </m:e>
                                <m:sup>
                                  <m:r>
                                    <a:rPr lang="en-US" sz="2000" i="1">
                                      <a:solidFill>
                                        <a:srgbClr val="263B86"/>
                                      </a:solidFill>
                                      <a:latin typeface="Cambria Math" charset="0"/>
                                      <a:cs typeface="Calibri"/>
                                    </a:rPr>
                                    <m:t>𝑇</m:t>
                                  </m:r>
                                </m:sup>
                              </m:sSup>
                              <m:sSup>
                                <m:sSupPr>
                                  <m:ctrlPr>
                                    <a:rPr lang="en-US" sz="2000" i="1" smtClean="0">
                                      <a:solidFill>
                                        <a:srgbClr val="263B86"/>
                                      </a:solidFill>
                                      <a:latin typeface="Cambria Math" charset="0"/>
                                      <a:cs typeface="Calibri"/>
                                    </a:rPr>
                                  </m:ctrlPr>
                                </m:sSupPr>
                                <m:e>
                                  <m:r>
                                    <a:rPr lang="en-US" sz="2000" b="1" i="1" smtClean="0">
                                      <a:solidFill>
                                        <a:srgbClr val="263B86"/>
                                      </a:solidFill>
                                      <a:latin typeface="Cambria Math" charset="0"/>
                                      <a:cs typeface="Calibri"/>
                                    </a:rPr>
                                    <m:t>𝑪</m:t>
                                  </m:r>
                                </m:e>
                                <m:sup>
                                  <m:r>
                                    <a:rPr lang="en-US" sz="2000" b="0" i="1" smtClean="0">
                                      <a:solidFill>
                                        <a:srgbClr val="263B86"/>
                                      </a:solidFill>
                                      <a:latin typeface="Cambria Math" charset="0"/>
                                      <a:cs typeface="Calibri"/>
                                    </a:rPr>
                                    <m:t>−1</m:t>
                                  </m:r>
                                </m:sup>
                              </m:sSup>
                              <m:r>
                                <a:rPr lang="en-US" sz="2000" b="1" i="1">
                                  <a:solidFill>
                                    <a:srgbClr val="263B86"/>
                                  </a:solidFill>
                                  <a:latin typeface="Cambria Math" charset="0"/>
                                  <a:cs typeface="Calibri"/>
                                </a:rPr>
                                <m:t>𝑿</m:t>
                              </m:r>
                            </m:e>
                          </m:d>
                        </m:e>
                        <m:sup>
                          <m:r>
                            <a:rPr lang="en-US" sz="2000" i="1">
                              <a:solidFill>
                                <a:srgbClr val="263B86"/>
                              </a:solidFill>
                              <a:latin typeface="Cambria Math" charset="0"/>
                              <a:cs typeface="Calibri"/>
                            </a:rPr>
                            <m:t>−1</m:t>
                          </m:r>
                        </m:sup>
                      </m:sSup>
                      <m:sSup>
                        <m:sSupPr>
                          <m:ctrlPr>
                            <a:rPr lang="en-US" sz="2000" i="1">
                              <a:solidFill>
                                <a:srgbClr val="263B86"/>
                              </a:solidFill>
                              <a:latin typeface="Cambria Math" charset="0"/>
                              <a:cs typeface="Calibri"/>
                            </a:rPr>
                          </m:ctrlPr>
                        </m:sSupPr>
                        <m:e>
                          <m:r>
                            <a:rPr lang="en-US" sz="2000" b="1" i="1" smtClean="0">
                              <a:solidFill>
                                <a:srgbClr val="263B86"/>
                              </a:solidFill>
                              <a:latin typeface="Cambria Math" charset="0"/>
                              <a:cs typeface="Calibri"/>
                            </a:rPr>
                            <m:t>(</m:t>
                          </m:r>
                          <m:r>
                            <a:rPr lang="en-US" sz="2000" b="1" i="1">
                              <a:solidFill>
                                <a:srgbClr val="263B86"/>
                              </a:solidFill>
                              <a:latin typeface="Cambria Math" charset="0"/>
                              <a:cs typeface="Calibri"/>
                            </a:rPr>
                            <m:t>𝑿</m:t>
                          </m:r>
                        </m:e>
                        <m:sup>
                          <m:r>
                            <a:rPr lang="en-US" sz="2000" i="1">
                              <a:solidFill>
                                <a:srgbClr val="263B86"/>
                              </a:solidFill>
                              <a:latin typeface="Cambria Math" charset="0"/>
                              <a:cs typeface="Calibri"/>
                            </a:rPr>
                            <m:t>𝑇</m:t>
                          </m:r>
                        </m:sup>
                      </m:sSup>
                      <m:sSup>
                        <m:sSupPr>
                          <m:ctrlPr>
                            <a:rPr lang="en-US" sz="2000" i="1" smtClean="0">
                              <a:solidFill>
                                <a:srgbClr val="263B86"/>
                              </a:solidFill>
                              <a:latin typeface="Cambria Math" charset="0"/>
                              <a:cs typeface="Calibri"/>
                            </a:rPr>
                          </m:ctrlPr>
                        </m:sSupPr>
                        <m:e>
                          <m:r>
                            <a:rPr lang="en-US" sz="2000" b="1" i="1" smtClean="0">
                              <a:solidFill>
                                <a:srgbClr val="263B86"/>
                              </a:solidFill>
                              <a:latin typeface="Cambria Math" charset="0"/>
                              <a:cs typeface="Calibri"/>
                            </a:rPr>
                            <m:t>𝑪</m:t>
                          </m:r>
                        </m:e>
                        <m:sup>
                          <m:r>
                            <a:rPr lang="en-US" sz="2000" b="0" i="1" smtClean="0">
                              <a:solidFill>
                                <a:srgbClr val="263B86"/>
                              </a:solidFill>
                              <a:latin typeface="Cambria Math" charset="0"/>
                              <a:cs typeface="Calibri"/>
                            </a:rPr>
                            <m:t>−1</m:t>
                          </m:r>
                        </m:sup>
                      </m:sSup>
                      <m:r>
                        <a:rPr lang="en-US" sz="2000" b="1" i="1">
                          <a:solidFill>
                            <a:srgbClr val="263B86"/>
                          </a:solidFill>
                          <a:latin typeface="Cambria Math" charset="0"/>
                          <a:cs typeface="Calibri"/>
                        </a:rPr>
                        <m:t>𝒀</m:t>
                      </m:r>
                      <m:r>
                        <a:rPr lang="en-US" sz="2000" b="1" i="1" smtClean="0">
                          <a:solidFill>
                            <a:srgbClr val="263B86"/>
                          </a:solidFill>
                          <a:latin typeface="Cambria Math" charset="0"/>
                          <a:cs typeface="Calibri"/>
                        </a:rPr>
                        <m:t>)</m:t>
                      </m:r>
                    </m:oMath>
                  </m:oMathPara>
                </a14:m>
                <a:endParaRPr lang="en-US" sz="2100" dirty="0">
                  <a:solidFill>
                    <a:srgbClr val="263B86"/>
                  </a:solidFill>
                  <a:latin typeface="Calibri"/>
                  <a:cs typeface="Calibri"/>
                </a:endParaRPr>
              </a:p>
              <a:p>
                <a:pPr marL="0" indent="0">
                  <a:buNone/>
                </a:pPr>
                <a:r>
                  <a:rPr lang="en-US" sz="2100" dirty="0">
                    <a:solidFill>
                      <a:srgbClr val="263B86"/>
                    </a:solidFill>
                    <a:latin typeface="Calibri"/>
                    <a:cs typeface="Calibri"/>
                  </a:rPr>
                  <a:t>w</a:t>
                </a:r>
                <a:r>
                  <a:rPr lang="en-US" sz="2100" dirty="0" smtClean="0">
                    <a:solidFill>
                      <a:srgbClr val="263B86"/>
                    </a:solidFill>
                    <a:latin typeface="Calibri"/>
                    <a:cs typeface="Calibri"/>
                  </a:rPr>
                  <a:t>here</a:t>
                </a:r>
              </a:p>
              <a:p>
                <a:pPr marL="0" indent="0">
                  <a:buNone/>
                </a:pPr>
                <a14:m>
                  <m:oMathPara xmlns:m="http://schemas.openxmlformats.org/officeDocument/2006/math">
                    <m:oMathParaPr>
                      <m:jc m:val="centerGroup"/>
                    </m:oMathParaPr>
                    <m:oMath xmlns:m="http://schemas.openxmlformats.org/officeDocument/2006/math">
                      <m:r>
                        <a:rPr lang="en-US" sz="2100" b="1" i="1" smtClean="0">
                          <a:solidFill>
                            <a:srgbClr val="263B86"/>
                          </a:solidFill>
                          <a:latin typeface="Cambria Math" charset="0"/>
                          <a:cs typeface="Calibri"/>
                        </a:rPr>
                        <m:t>𝑪</m:t>
                      </m:r>
                      <m:r>
                        <a:rPr lang="en-US" sz="2100" b="0" i="1" smtClean="0">
                          <a:solidFill>
                            <a:srgbClr val="263B86"/>
                          </a:solidFill>
                          <a:latin typeface="Cambria Math" charset="0"/>
                          <a:cs typeface="Calibri"/>
                        </a:rPr>
                        <m:t>=</m:t>
                      </m:r>
                      <m:d>
                        <m:dPr>
                          <m:ctrlPr>
                            <a:rPr lang="mr-IN" sz="2100" b="0" i="1" smtClean="0">
                              <a:solidFill>
                                <a:srgbClr val="263B86"/>
                              </a:solidFill>
                              <a:latin typeface="Cambria Math" charset="0"/>
                              <a:cs typeface="Calibri"/>
                            </a:rPr>
                          </m:ctrlPr>
                        </m:dPr>
                        <m:e>
                          <m:m>
                            <m:mPr>
                              <m:mcs>
                                <m:mc>
                                  <m:mcPr>
                                    <m:count m:val="4"/>
                                    <m:mcJc m:val="center"/>
                                  </m:mcPr>
                                </m:mc>
                              </m:mcs>
                              <m:ctrlPr>
                                <a:rPr lang="mr-IN" sz="2100" b="0" i="1" smtClean="0">
                                  <a:solidFill>
                                    <a:srgbClr val="263B86"/>
                                  </a:solidFill>
                                  <a:latin typeface="Cambria Math" charset="0"/>
                                  <a:cs typeface="Calibri"/>
                                </a:rPr>
                              </m:ctrlPr>
                            </m:mPr>
                            <m:mr>
                              <m:e>
                                <m:sSubSup>
                                  <m:sSubSupPr>
                                    <m:ctrlPr>
                                      <a:rPr lang="en-US" sz="2100" b="0" i="1" smtClean="0">
                                        <a:solidFill>
                                          <a:srgbClr val="263B86"/>
                                        </a:solidFill>
                                        <a:latin typeface="Cambria Math" charset="0"/>
                                        <a:cs typeface="Calibri"/>
                                      </a:rPr>
                                    </m:ctrlPr>
                                  </m:sSubSupPr>
                                  <m:e>
                                    <m:r>
                                      <a:rPr lang="en-US" sz="2100" b="0" i="1" smtClean="0">
                                        <a:solidFill>
                                          <a:srgbClr val="263B86"/>
                                        </a:solidFill>
                                        <a:latin typeface="Cambria Math" charset="0"/>
                                        <a:ea typeface="Cambria Math" charset="0"/>
                                        <a:cs typeface="Cambria Math" charset="0"/>
                                      </a:rPr>
                                      <m:t>𝜎</m:t>
                                    </m:r>
                                  </m:e>
                                  <m:sub>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2</m:t>
                                    </m:r>
                                  </m:sup>
                                </m:sSubSup>
                              </m:e>
                              <m:e>
                                <m:r>
                                  <a:rPr lang="en-US" sz="2100" b="0" i="1" smtClean="0">
                                    <a:solidFill>
                                      <a:srgbClr val="263B86"/>
                                    </a:solidFill>
                                    <a:latin typeface="Cambria Math" charset="0"/>
                                    <a:cs typeface="Calibri"/>
                                  </a:rPr>
                                  <m:t>0</m:t>
                                </m:r>
                              </m:e>
                              <m:e>
                                <m:r>
                                  <a:rPr lang="mr-IN" sz="2100" b="0" i="1" smtClean="0">
                                    <a:solidFill>
                                      <a:srgbClr val="263B86"/>
                                    </a:solidFill>
                                    <a:latin typeface="Cambria Math" charset="0"/>
                                    <a:cs typeface="Calibri"/>
                                  </a:rPr>
                                  <m:t>…</m:t>
                                </m:r>
                              </m:e>
                              <m:e>
                                <m:r>
                                  <a:rPr lang="en-US" sz="2100" b="0" i="1" smtClean="0">
                                    <a:solidFill>
                                      <a:srgbClr val="263B86"/>
                                    </a:solidFill>
                                    <a:latin typeface="Cambria Math" charset="0"/>
                                    <a:cs typeface="Calibri"/>
                                  </a:rPr>
                                  <m:t>0</m:t>
                                </m:r>
                              </m:e>
                            </m:mr>
                            <m:mr>
                              <m:e>
                                <m:r>
                                  <a:rPr lang="en-US" sz="2100" b="0" i="1" smtClean="0">
                                    <a:solidFill>
                                      <a:srgbClr val="263B86"/>
                                    </a:solidFill>
                                    <a:latin typeface="Cambria Math" charset="0"/>
                                    <a:cs typeface="Calibri"/>
                                  </a:rPr>
                                  <m:t>0</m:t>
                                </m:r>
                              </m:e>
                              <m:e>
                                <m:sSubSup>
                                  <m:sSubSupPr>
                                    <m:ctrlPr>
                                      <a:rPr lang="en-US" sz="2100" b="0" i="1" smtClean="0">
                                        <a:solidFill>
                                          <a:srgbClr val="263B86"/>
                                        </a:solidFill>
                                        <a:latin typeface="Cambria Math" charset="0"/>
                                        <a:cs typeface="Calibri"/>
                                      </a:rPr>
                                    </m:ctrlPr>
                                  </m:sSubSupPr>
                                  <m:e>
                                    <m:r>
                                      <a:rPr lang="en-US" sz="2100" i="1">
                                        <a:solidFill>
                                          <a:srgbClr val="263B86"/>
                                        </a:solidFill>
                                        <a:latin typeface="Cambria Math" charset="0"/>
                                        <a:ea typeface="Cambria Math" charset="0"/>
                                        <a:cs typeface="Cambria Math" charset="0"/>
                                      </a:rPr>
                                      <m:t>𝜎</m:t>
                                    </m:r>
                                  </m:e>
                                  <m:sub>
                                    <m:r>
                                      <a:rPr lang="en-US" sz="2100" b="0" i="1" smtClean="0">
                                        <a:solidFill>
                                          <a:srgbClr val="263B86"/>
                                        </a:solidFill>
                                        <a:latin typeface="Cambria Math" charset="0"/>
                                        <a:cs typeface="Calibri"/>
                                      </a:rPr>
                                      <m:t>2</m:t>
                                    </m:r>
                                  </m:sub>
                                  <m:sup>
                                    <m:r>
                                      <a:rPr lang="en-US" sz="2100" b="0" i="1" smtClean="0">
                                        <a:solidFill>
                                          <a:srgbClr val="263B86"/>
                                        </a:solidFill>
                                        <a:latin typeface="Cambria Math" charset="0"/>
                                        <a:cs typeface="Calibri"/>
                                      </a:rPr>
                                      <m:t>2</m:t>
                                    </m:r>
                                  </m:sup>
                                </m:sSubSup>
                              </m:e>
                              <m:e>
                                <m:r>
                                  <a:rPr lang="mr-IN" sz="2100" b="0" i="1" smtClean="0">
                                    <a:solidFill>
                                      <a:srgbClr val="263B86"/>
                                    </a:solidFill>
                                    <a:latin typeface="Cambria Math" charset="0"/>
                                    <a:cs typeface="Calibri"/>
                                  </a:rPr>
                                  <m:t>…</m:t>
                                </m:r>
                              </m:e>
                              <m:e>
                                <m:r>
                                  <a:rPr lang="en-US" sz="2100" b="0" i="1" smtClean="0">
                                    <a:solidFill>
                                      <a:srgbClr val="263B86"/>
                                    </a:solidFill>
                                    <a:latin typeface="Cambria Math" charset="0"/>
                                    <a:cs typeface="Calibri"/>
                                  </a:rPr>
                                  <m:t>0</m:t>
                                </m:r>
                              </m:e>
                            </m:mr>
                            <m:mr>
                              <m:e>
                                <m:r>
                                  <a:rPr lang="mr-IN" sz="2100" b="0" i="1" smtClean="0">
                                    <a:solidFill>
                                      <a:srgbClr val="263B86"/>
                                    </a:solidFill>
                                    <a:latin typeface="Cambria Math" charset="0"/>
                                    <a:cs typeface="Calibri"/>
                                  </a:rPr>
                                  <m:t>⋮</m:t>
                                </m:r>
                              </m:e>
                              <m:e>
                                <m:r>
                                  <a:rPr lang="mr-IN" sz="2100" b="0" i="1" smtClean="0">
                                    <a:solidFill>
                                      <a:srgbClr val="263B86"/>
                                    </a:solidFill>
                                    <a:latin typeface="Cambria Math" charset="0"/>
                                    <a:cs typeface="Calibri"/>
                                  </a:rPr>
                                  <m:t>⋮</m:t>
                                </m:r>
                              </m:e>
                              <m:e>
                                <m:r>
                                  <a:rPr lang="mr-IN" sz="2100" b="0" i="1" smtClean="0">
                                    <a:solidFill>
                                      <a:srgbClr val="263B86"/>
                                    </a:solidFill>
                                    <a:latin typeface="Cambria Math" charset="0"/>
                                    <a:cs typeface="Calibri"/>
                                  </a:rPr>
                                  <m:t>⋱</m:t>
                                </m:r>
                              </m:e>
                              <m:e>
                                <m:r>
                                  <a:rPr lang="mr-IN" sz="2100" b="0" i="1" smtClean="0">
                                    <a:solidFill>
                                      <a:srgbClr val="263B86"/>
                                    </a:solidFill>
                                    <a:latin typeface="Cambria Math" charset="0"/>
                                    <a:cs typeface="Calibri"/>
                                  </a:rPr>
                                  <m:t>⋮</m:t>
                                </m:r>
                              </m:e>
                            </m:mr>
                            <m:mr>
                              <m:e>
                                <m:r>
                                  <a:rPr lang="en-US" sz="2100" b="0" i="1" smtClean="0">
                                    <a:solidFill>
                                      <a:srgbClr val="263B86"/>
                                    </a:solidFill>
                                    <a:latin typeface="Cambria Math" charset="0"/>
                                    <a:cs typeface="Calibri"/>
                                  </a:rPr>
                                  <m:t>0</m:t>
                                </m:r>
                              </m:e>
                              <m:e>
                                <m:r>
                                  <a:rPr lang="en-US" sz="2100" b="0" i="1" smtClean="0">
                                    <a:solidFill>
                                      <a:srgbClr val="263B86"/>
                                    </a:solidFill>
                                    <a:latin typeface="Cambria Math" charset="0"/>
                                    <a:cs typeface="Calibri"/>
                                  </a:rPr>
                                  <m:t>0</m:t>
                                </m:r>
                              </m:e>
                              <m:e>
                                <m:r>
                                  <a:rPr lang="mr-IN" sz="2100" b="0" i="1" smtClean="0">
                                    <a:solidFill>
                                      <a:srgbClr val="263B86"/>
                                    </a:solidFill>
                                    <a:latin typeface="Cambria Math" charset="0"/>
                                    <a:cs typeface="Calibri"/>
                                  </a:rPr>
                                  <m:t>…</m:t>
                                </m:r>
                              </m:e>
                              <m:e>
                                <m:sSubSup>
                                  <m:sSubSupPr>
                                    <m:ctrlPr>
                                      <a:rPr lang="en-US" sz="2100" b="0" i="1" smtClean="0">
                                        <a:solidFill>
                                          <a:srgbClr val="263B86"/>
                                        </a:solidFill>
                                        <a:latin typeface="Cambria Math" charset="0"/>
                                        <a:cs typeface="Calibri"/>
                                      </a:rPr>
                                    </m:ctrlPr>
                                  </m:sSubSupPr>
                                  <m:e>
                                    <m:r>
                                      <a:rPr lang="en-US" sz="2100" i="1">
                                        <a:solidFill>
                                          <a:srgbClr val="263B86"/>
                                        </a:solidFill>
                                        <a:latin typeface="Cambria Math" charset="0"/>
                                        <a:ea typeface="Cambria Math" charset="0"/>
                                        <a:cs typeface="Cambria Math" charset="0"/>
                                      </a:rPr>
                                      <m:t>𝜎</m:t>
                                    </m:r>
                                  </m:e>
                                  <m:sub>
                                    <m:r>
                                      <a:rPr lang="en-US" sz="2100" b="0" i="1" smtClean="0">
                                        <a:solidFill>
                                          <a:srgbClr val="263B86"/>
                                        </a:solidFill>
                                        <a:latin typeface="Cambria Math" charset="0"/>
                                        <a:cs typeface="Calibri"/>
                                      </a:rPr>
                                      <m:t>𝑛</m:t>
                                    </m:r>
                                  </m:sub>
                                  <m:sup>
                                    <m:r>
                                      <a:rPr lang="en-US" sz="2100" b="0" i="1" smtClean="0">
                                        <a:solidFill>
                                          <a:srgbClr val="263B86"/>
                                        </a:solidFill>
                                        <a:latin typeface="Cambria Math" charset="0"/>
                                        <a:cs typeface="Calibri"/>
                                      </a:rPr>
                                      <m:t>2</m:t>
                                    </m:r>
                                  </m:sup>
                                </m:sSubSup>
                              </m:e>
                            </m:mr>
                          </m:m>
                        </m:e>
                      </m:d>
                    </m:oMath>
                  </m:oMathPara>
                </a14:m>
                <a:endParaRPr lang="en-US" sz="2100"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334000"/>
              </a:xfrm>
              <a:blipFill rotWithShape="0">
                <a:blip r:embed="rId3"/>
                <a:stretch>
                  <a:fillRect l="-800" t="-571"/>
                </a:stretch>
              </a:blipFill>
            </p:spPr>
            <p:txBody>
              <a:bodyPr/>
              <a:lstStyle/>
              <a:p>
                <a:r>
                  <a:rPr lang="en-US">
                    <a:noFill/>
                  </a:rPr>
                  <a:t> </a:t>
                </a:r>
              </a:p>
            </p:txBody>
          </p:sp>
        </mc:Fallback>
      </mc:AlternateContent>
    </p:spTree>
    <p:extLst>
      <p:ext uri="{BB962C8B-B14F-4D97-AF65-F5344CB8AC3E}">
        <p14:creationId xmlns:p14="http://schemas.microsoft.com/office/powerpoint/2010/main" val="11063699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39</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Bias and variance</a:t>
            </a:r>
          </a:p>
        </p:txBody>
      </p:sp>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Using a single validation set leaves open the possibility of overfitting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4259943" cy="4353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211" y="2819400"/>
            <a:ext cx="4185821" cy="2628900"/>
          </a:xfrm>
          <a:prstGeom prst="rect">
            <a:avLst/>
          </a:prstGeom>
        </p:spPr>
      </p:pic>
    </p:spTree>
    <p:extLst>
      <p:ext uri="{BB962C8B-B14F-4D97-AF65-F5344CB8AC3E}">
        <p14:creationId xmlns:p14="http://schemas.microsoft.com/office/powerpoint/2010/main" val="192974211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4</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Outcome vs. predictor values</a:t>
            </a:r>
          </a:p>
        </p:txBody>
      </p:sp>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b="1" dirty="0" smtClean="0">
                <a:solidFill>
                  <a:srgbClr val="263B86"/>
                </a:solidFill>
                <a:latin typeface="Calibri"/>
                <a:cs typeface="Calibri"/>
              </a:rPr>
              <a:t>Definition</a:t>
            </a: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Suppose we are observing </a:t>
            </a:r>
            <a:r>
              <a:rPr lang="en-US" sz="2100" i="1" dirty="0" smtClean="0">
                <a:solidFill>
                  <a:srgbClr val="263B86"/>
                </a:solidFill>
                <a:latin typeface="Calibri"/>
                <a:cs typeface="Calibri"/>
              </a:rPr>
              <a:t>p+1</a:t>
            </a:r>
            <a:r>
              <a:rPr lang="en-US" sz="2100" dirty="0" smtClean="0">
                <a:solidFill>
                  <a:srgbClr val="263B86"/>
                </a:solidFill>
                <a:latin typeface="Calibri"/>
                <a:cs typeface="Calibri"/>
              </a:rPr>
              <a:t> number variables and we are making </a:t>
            </a:r>
            <a:r>
              <a:rPr lang="en-US" sz="2100" i="1" dirty="0" smtClean="0">
                <a:solidFill>
                  <a:srgbClr val="263B86"/>
                </a:solidFill>
                <a:latin typeface="Calibri"/>
                <a:cs typeface="Calibri"/>
              </a:rPr>
              <a:t>n</a:t>
            </a:r>
            <a:r>
              <a:rPr lang="en-US" sz="2100" dirty="0" smtClean="0">
                <a:solidFill>
                  <a:srgbClr val="263B86"/>
                </a:solidFill>
                <a:latin typeface="Calibri"/>
                <a:cs typeface="Calibri"/>
              </a:rPr>
              <a:t> sets of observations. We call:</a:t>
            </a:r>
          </a:p>
          <a:p>
            <a:pPr>
              <a:buFont typeface="Wingdings" charset="2"/>
              <a:buChar char="Ø"/>
            </a:pPr>
            <a:r>
              <a:rPr lang="en-US" sz="2100" dirty="0" smtClean="0">
                <a:solidFill>
                  <a:srgbClr val="263B86"/>
                </a:solidFill>
                <a:latin typeface="Calibri"/>
                <a:cs typeface="Calibri"/>
              </a:rPr>
              <a:t>the variable we’d like to predict the </a:t>
            </a:r>
            <a:r>
              <a:rPr lang="en-US" sz="2100" b="1" dirty="0" smtClean="0">
                <a:solidFill>
                  <a:srgbClr val="263B86"/>
                </a:solidFill>
                <a:latin typeface="Calibri"/>
                <a:cs typeface="Calibri"/>
              </a:rPr>
              <a:t>outcome</a:t>
            </a:r>
            <a:r>
              <a:rPr lang="en-US" sz="2100" dirty="0" smtClean="0">
                <a:solidFill>
                  <a:srgbClr val="263B86"/>
                </a:solidFill>
                <a:latin typeface="Calibri"/>
                <a:cs typeface="Calibri"/>
              </a:rPr>
              <a:t> or </a:t>
            </a:r>
            <a:r>
              <a:rPr lang="en-US" sz="2100" b="1" dirty="0" smtClean="0">
                <a:solidFill>
                  <a:srgbClr val="263B86"/>
                </a:solidFill>
                <a:latin typeface="Calibri"/>
                <a:cs typeface="Calibri"/>
              </a:rPr>
              <a:t>response variable</a:t>
            </a:r>
            <a:r>
              <a:rPr lang="en-US" sz="2100" dirty="0" smtClean="0">
                <a:solidFill>
                  <a:srgbClr val="263B86"/>
                </a:solidFill>
                <a:latin typeface="Calibri"/>
                <a:cs typeface="Calibri"/>
              </a:rPr>
              <a:t>; typically, we denote this variable by </a:t>
            </a:r>
            <a:r>
              <a:rPr lang="en-US" sz="2100" i="1" dirty="0" smtClean="0">
                <a:solidFill>
                  <a:srgbClr val="263B86"/>
                </a:solidFill>
                <a:latin typeface="Calibri"/>
                <a:cs typeface="Calibri"/>
              </a:rPr>
              <a:t>Y</a:t>
            </a:r>
            <a:r>
              <a:rPr lang="en-US" sz="2100" dirty="0" smtClean="0">
                <a:solidFill>
                  <a:srgbClr val="263B86"/>
                </a:solidFill>
                <a:latin typeface="Calibri"/>
                <a:cs typeface="Calibri"/>
              </a:rPr>
              <a:t> and the individual measurements </a:t>
            </a:r>
            <a:r>
              <a:rPr lang="en-US" sz="2100" i="1" dirty="0" err="1" smtClean="0">
                <a:solidFill>
                  <a:srgbClr val="263B86"/>
                </a:solidFill>
                <a:latin typeface="Calibri"/>
                <a:cs typeface="Calibri"/>
              </a:rPr>
              <a:t>y</a:t>
            </a:r>
            <a:r>
              <a:rPr lang="en-US" sz="2100" i="1" baseline="-25000" dirty="0" err="1" smtClean="0">
                <a:solidFill>
                  <a:srgbClr val="263B86"/>
                </a:solidFill>
                <a:latin typeface="Calibri"/>
                <a:cs typeface="Calibri"/>
              </a:rPr>
              <a:t>i</a:t>
            </a:r>
            <a:endParaRPr lang="en-US" sz="2100" i="1" dirty="0" smtClean="0">
              <a:solidFill>
                <a:srgbClr val="263B86"/>
              </a:solidFill>
              <a:latin typeface="Calibri"/>
              <a:cs typeface="Calibri"/>
            </a:endParaRPr>
          </a:p>
          <a:p>
            <a:pPr>
              <a:buFont typeface="Wingdings" charset="2"/>
              <a:buChar char="Ø"/>
            </a:pPr>
            <a:r>
              <a:rPr lang="en-US" sz="2100" dirty="0">
                <a:solidFill>
                  <a:srgbClr val="263B86"/>
                </a:solidFill>
                <a:latin typeface="Calibri"/>
                <a:cs typeface="Calibri"/>
              </a:rPr>
              <a:t>t</a:t>
            </a:r>
            <a:r>
              <a:rPr lang="en-US" sz="2100" dirty="0" smtClean="0">
                <a:solidFill>
                  <a:srgbClr val="263B86"/>
                </a:solidFill>
                <a:latin typeface="Calibri"/>
                <a:cs typeface="Calibri"/>
              </a:rPr>
              <a:t>he variables we use in making the predictions the </a:t>
            </a:r>
            <a:r>
              <a:rPr lang="en-US" sz="2100" b="1" dirty="0" smtClean="0">
                <a:solidFill>
                  <a:srgbClr val="263B86"/>
                </a:solidFill>
                <a:latin typeface="Calibri"/>
                <a:cs typeface="Calibri"/>
              </a:rPr>
              <a:t>features</a:t>
            </a:r>
            <a:r>
              <a:rPr lang="en-US" sz="2100" dirty="0" smtClean="0">
                <a:solidFill>
                  <a:srgbClr val="263B86"/>
                </a:solidFill>
                <a:latin typeface="Calibri"/>
                <a:cs typeface="Calibri"/>
              </a:rPr>
              <a:t> or </a:t>
            </a:r>
            <a:r>
              <a:rPr lang="en-US" sz="2100" b="1" dirty="0" smtClean="0">
                <a:solidFill>
                  <a:srgbClr val="263B86"/>
                </a:solidFill>
                <a:latin typeface="Calibri"/>
                <a:cs typeface="Calibri"/>
              </a:rPr>
              <a:t>predictor variables</a:t>
            </a:r>
            <a:r>
              <a:rPr lang="en-US" sz="2100" dirty="0" smtClean="0">
                <a:solidFill>
                  <a:srgbClr val="263B86"/>
                </a:solidFill>
                <a:latin typeface="Calibri"/>
                <a:cs typeface="Calibri"/>
              </a:rPr>
              <a:t>; typically, we denote these variables by </a:t>
            </a:r>
            <a:r>
              <a:rPr lang="en-US" sz="2100" i="1" dirty="0" smtClean="0">
                <a:solidFill>
                  <a:srgbClr val="263B86"/>
                </a:solidFill>
                <a:latin typeface="Calibri"/>
                <a:cs typeface="Calibri"/>
              </a:rPr>
              <a:t>X = (X</a:t>
            </a:r>
            <a:r>
              <a:rPr lang="en-US" sz="2100" i="1" baseline="-25000" dirty="0" smtClean="0">
                <a:solidFill>
                  <a:srgbClr val="263B86"/>
                </a:solidFill>
                <a:latin typeface="Calibri"/>
                <a:cs typeface="Calibri"/>
              </a:rPr>
              <a:t>1</a:t>
            </a:r>
            <a:r>
              <a:rPr lang="en-US" sz="2100" i="1" dirty="0" smtClean="0">
                <a:solidFill>
                  <a:srgbClr val="263B86"/>
                </a:solidFill>
                <a:latin typeface="Calibri"/>
                <a:cs typeface="Calibri"/>
              </a:rPr>
              <a:t>,</a:t>
            </a:r>
            <a:r>
              <a:rPr lang="mr-IN" sz="2100" i="1" dirty="0" smtClean="0">
                <a:solidFill>
                  <a:srgbClr val="263B86"/>
                </a:solidFill>
                <a:latin typeface="Calibri"/>
                <a:cs typeface="Calibri"/>
              </a:rPr>
              <a:t>…</a:t>
            </a:r>
            <a:r>
              <a:rPr lang="en-US" sz="2100" i="1" dirty="0" smtClean="0">
                <a:solidFill>
                  <a:srgbClr val="263B86"/>
                </a:solidFill>
                <a:latin typeface="Calibri"/>
                <a:cs typeface="Calibri"/>
              </a:rPr>
              <a:t>,</a:t>
            </a:r>
            <a:r>
              <a:rPr lang="en-US" sz="2100" i="1" dirty="0" err="1" smtClean="0">
                <a:solidFill>
                  <a:srgbClr val="263B86"/>
                </a:solidFill>
                <a:latin typeface="Calibri"/>
                <a:cs typeface="Calibri"/>
              </a:rPr>
              <a:t>X</a:t>
            </a:r>
            <a:r>
              <a:rPr lang="en-US" sz="2100" i="1" baseline="-25000" dirty="0" err="1" smtClean="0">
                <a:solidFill>
                  <a:srgbClr val="263B86"/>
                </a:solidFill>
                <a:latin typeface="Calibri"/>
                <a:cs typeface="Calibri"/>
              </a:rPr>
              <a:t>p</a:t>
            </a:r>
            <a:r>
              <a:rPr lang="en-US" sz="2100" i="1" dirty="0" smtClean="0">
                <a:solidFill>
                  <a:srgbClr val="263B86"/>
                </a:solidFill>
                <a:latin typeface="Calibri"/>
                <a:cs typeface="Calibri"/>
              </a:rPr>
              <a:t>)</a:t>
            </a:r>
            <a:r>
              <a:rPr lang="en-US" sz="2100" b="1" i="1" dirty="0" smtClean="0">
                <a:solidFill>
                  <a:srgbClr val="263B86"/>
                </a:solidFill>
                <a:latin typeface="Calibri"/>
                <a:cs typeface="Calibri"/>
              </a:rPr>
              <a:t> </a:t>
            </a:r>
            <a:r>
              <a:rPr lang="en-US" sz="2100" dirty="0" smtClean="0">
                <a:solidFill>
                  <a:srgbClr val="263B86"/>
                </a:solidFill>
                <a:latin typeface="Calibri"/>
                <a:cs typeface="Calibri"/>
              </a:rPr>
              <a:t>and the individual measurements </a:t>
            </a:r>
            <a:r>
              <a:rPr lang="en-US" sz="2100" i="1" dirty="0" err="1" smtClean="0">
                <a:solidFill>
                  <a:srgbClr val="263B86"/>
                </a:solidFill>
                <a:latin typeface="Calibri"/>
                <a:cs typeface="Calibri"/>
              </a:rPr>
              <a:t>x</a:t>
            </a:r>
            <a:r>
              <a:rPr lang="en-US" sz="2100" i="1" baseline="-25000" dirty="0" err="1" smtClean="0">
                <a:solidFill>
                  <a:srgbClr val="263B86"/>
                </a:solidFill>
                <a:latin typeface="Calibri"/>
                <a:cs typeface="Calibri"/>
              </a:rPr>
              <a:t>i,j</a:t>
            </a:r>
            <a:r>
              <a:rPr lang="en-US" sz="2100" dirty="0" smtClean="0">
                <a:solidFill>
                  <a:srgbClr val="263B86"/>
                </a:solidFill>
                <a:latin typeface="Calibri"/>
                <a:cs typeface="Calibri"/>
              </a:rPr>
              <a:t>.</a:t>
            </a:r>
          </a:p>
          <a:p>
            <a:pPr>
              <a:buFont typeface="Wingdings" charset="2"/>
              <a:buChar char="Ø"/>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Note: </a:t>
            </a:r>
            <a:r>
              <a:rPr lang="en-US" sz="2100" i="1" dirty="0" err="1" smtClean="0">
                <a:solidFill>
                  <a:srgbClr val="263B86"/>
                </a:solidFill>
                <a:latin typeface="Calibri"/>
                <a:cs typeface="Calibri"/>
              </a:rPr>
              <a:t>i</a:t>
            </a:r>
            <a:r>
              <a:rPr lang="en-US" sz="2100" dirty="0" smtClean="0">
                <a:solidFill>
                  <a:srgbClr val="263B86"/>
                </a:solidFill>
                <a:latin typeface="Calibri"/>
                <a:cs typeface="Calibri"/>
              </a:rPr>
              <a:t> indexes the observation (</a:t>
            </a:r>
            <a:r>
              <a:rPr lang="en-US" sz="2100" i="1" dirty="0" err="1" smtClean="0">
                <a:solidFill>
                  <a:srgbClr val="263B86"/>
                </a:solidFill>
                <a:latin typeface="Calibri"/>
                <a:cs typeface="Calibri"/>
              </a:rPr>
              <a:t>i</a:t>
            </a:r>
            <a:r>
              <a:rPr lang="en-US" sz="2100" i="1" dirty="0" smtClean="0">
                <a:solidFill>
                  <a:srgbClr val="263B86"/>
                </a:solidFill>
                <a:latin typeface="Calibri"/>
                <a:cs typeface="Calibri"/>
              </a:rPr>
              <a:t>=1,2,</a:t>
            </a:r>
            <a:r>
              <a:rPr lang="mr-IN" sz="2100" i="1" dirty="0" smtClean="0">
                <a:solidFill>
                  <a:srgbClr val="263B86"/>
                </a:solidFill>
                <a:latin typeface="Calibri"/>
                <a:cs typeface="Calibri"/>
              </a:rPr>
              <a:t>…</a:t>
            </a:r>
            <a:r>
              <a:rPr lang="en-US" sz="2100" i="1" dirty="0" smtClean="0">
                <a:solidFill>
                  <a:srgbClr val="263B86"/>
                </a:solidFill>
                <a:latin typeface="Calibri"/>
                <a:cs typeface="Calibri"/>
              </a:rPr>
              <a:t>,n)</a:t>
            </a:r>
            <a:r>
              <a:rPr lang="en-US" sz="2100" dirty="0" smtClean="0">
                <a:solidFill>
                  <a:srgbClr val="263B86"/>
                </a:solidFill>
                <a:latin typeface="Calibri"/>
                <a:cs typeface="Calibri"/>
              </a:rPr>
              <a:t> and </a:t>
            </a:r>
            <a:r>
              <a:rPr lang="en-US" sz="2100" i="1" dirty="0" smtClean="0">
                <a:solidFill>
                  <a:srgbClr val="263B86"/>
                </a:solidFill>
                <a:latin typeface="Calibri"/>
                <a:cs typeface="Calibri"/>
              </a:rPr>
              <a:t>j</a:t>
            </a:r>
            <a:r>
              <a:rPr lang="en-US" sz="2100" dirty="0" smtClean="0">
                <a:solidFill>
                  <a:srgbClr val="263B86"/>
                </a:solidFill>
                <a:latin typeface="Calibri"/>
                <a:cs typeface="Calibri"/>
              </a:rPr>
              <a:t> indexes the value of the </a:t>
            </a:r>
            <a:r>
              <a:rPr lang="en-US" sz="2100" i="1" dirty="0" smtClean="0">
                <a:solidFill>
                  <a:srgbClr val="263B86"/>
                </a:solidFill>
                <a:latin typeface="Calibri"/>
                <a:cs typeface="Calibri"/>
              </a:rPr>
              <a:t>j-</a:t>
            </a:r>
            <a:r>
              <a:rPr lang="en-US" sz="2100" dirty="0" err="1" smtClean="0">
                <a:solidFill>
                  <a:srgbClr val="263B86"/>
                </a:solidFill>
                <a:latin typeface="Calibri"/>
                <a:cs typeface="Calibri"/>
              </a:rPr>
              <a:t>th</a:t>
            </a:r>
            <a:r>
              <a:rPr lang="en-US" sz="2100" dirty="0" smtClean="0">
                <a:solidFill>
                  <a:srgbClr val="263B86"/>
                </a:solidFill>
                <a:latin typeface="Calibri"/>
                <a:cs typeface="Calibri"/>
              </a:rPr>
              <a:t> predictor variable (</a:t>
            </a:r>
            <a:r>
              <a:rPr lang="en-US" sz="2100" i="1" dirty="0" smtClean="0">
                <a:solidFill>
                  <a:srgbClr val="263B86"/>
                </a:solidFill>
                <a:latin typeface="Calibri"/>
                <a:cs typeface="Calibri"/>
              </a:rPr>
              <a:t>j=1,2,</a:t>
            </a:r>
            <a:r>
              <a:rPr lang="mr-IN" sz="2100" i="1" dirty="0" smtClean="0">
                <a:solidFill>
                  <a:srgbClr val="263B86"/>
                </a:solidFill>
                <a:latin typeface="Calibri"/>
                <a:cs typeface="Calibri"/>
              </a:rPr>
              <a:t>…</a:t>
            </a:r>
            <a:r>
              <a:rPr lang="en-US" sz="2100" i="1" dirty="0" smtClean="0">
                <a:solidFill>
                  <a:srgbClr val="263B86"/>
                </a:solidFill>
                <a:latin typeface="Calibri"/>
                <a:cs typeface="Calibri"/>
              </a:rPr>
              <a:t>,p)</a:t>
            </a:r>
            <a:endParaRPr lang="en-US" sz="2100" dirty="0" smtClean="0">
              <a:solidFill>
                <a:srgbClr val="263B86"/>
              </a:solidFill>
              <a:latin typeface="Calibri"/>
              <a:cs typeface="Calibri"/>
            </a:endParaRPr>
          </a:p>
          <a:p>
            <a:pPr marL="0" indent="0">
              <a:buNone/>
            </a:pPr>
            <a:endParaRPr lang="en-US" dirty="0" smtClean="0">
              <a:solidFill>
                <a:srgbClr val="263B86"/>
              </a:solidFill>
              <a:latin typeface="Calibri"/>
              <a:cs typeface="Calibri"/>
            </a:endParaRPr>
          </a:p>
        </p:txBody>
      </p:sp>
    </p:spTree>
    <p:extLst>
      <p:ext uri="{BB962C8B-B14F-4D97-AF65-F5344CB8AC3E}">
        <p14:creationId xmlns:p14="http://schemas.microsoft.com/office/powerpoint/2010/main" val="115179016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5</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True vs. statistical model</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lnSpcReduction="10000"/>
              </a:bodyPr>
              <a:lstStyle/>
              <a:p>
                <a:pPr marL="0" indent="0">
                  <a:buNone/>
                </a:pPr>
                <a:r>
                  <a:rPr lang="en-US" sz="2100" dirty="0" smtClean="0">
                    <a:solidFill>
                      <a:srgbClr val="263B86"/>
                    </a:solidFill>
                    <a:latin typeface="Calibri"/>
                    <a:cs typeface="Calibri"/>
                  </a:rPr>
                  <a:t>We will assume that the response variable, </a:t>
                </a:r>
                <a:r>
                  <a:rPr lang="en-US" sz="2100" i="1" dirty="0" smtClean="0">
                    <a:solidFill>
                      <a:srgbClr val="263B86"/>
                    </a:solidFill>
                    <a:latin typeface="Calibri"/>
                    <a:cs typeface="Calibri"/>
                  </a:rPr>
                  <a:t>Y</a:t>
                </a:r>
                <a:r>
                  <a:rPr lang="en-US" sz="2100" dirty="0" smtClean="0">
                    <a:solidFill>
                      <a:srgbClr val="263B86"/>
                    </a:solidFill>
                    <a:latin typeface="Calibri"/>
                    <a:cs typeface="Calibri"/>
                  </a:rPr>
                  <a:t>, relates to the predictors, </a:t>
                </a:r>
                <a:r>
                  <a:rPr lang="en-US" sz="2100" i="1" dirty="0" smtClean="0">
                    <a:solidFill>
                      <a:srgbClr val="263B86"/>
                    </a:solidFill>
                    <a:latin typeface="Calibri"/>
                    <a:cs typeface="Calibri"/>
                  </a:rPr>
                  <a:t>X</a:t>
                </a:r>
                <a:r>
                  <a:rPr lang="en-US" sz="2100" dirty="0" smtClean="0">
                    <a:solidFill>
                      <a:srgbClr val="263B86"/>
                    </a:solidFill>
                    <a:latin typeface="Calibri"/>
                    <a:cs typeface="Calibri"/>
                  </a:rPr>
                  <a:t>, through some unknown function expressed generally as:</a:t>
                </a:r>
              </a:p>
              <a:p>
                <a:pPr marL="0" indent="0">
                  <a:buNone/>
                </a:pPr>
                <a:endParaRPr lang="en-US" sz="2100" dirty="0" smtClean="0">
                  <a:solidFill>
                    <a:srgbClr val="263B86"/>
                  </a:solidFill>
                  <a:latin typeface="Calibri"/>
                  <a:cs typeface="Calibri"/>
                </a:endParaRPr>
              </a:p>
              <a:p>
                <a:pPr marL="0" indent="0" algn="ctr">
                  <a:buNone/>
                </a:pPr>
                <a14:m>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𝑓</m:t>
                    </m:r>
                    <m:d>
                      <m:dPr>
                        <m:ctrlPr>
                          <a:rPr lang="en-US"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𝑋</m:t>
                        </m:r>
                      </m:e>
                    </m:d>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𝜖</m:t>
                    </m:r>
                  </m:oMath>
                </a14:m>
                <a:r>
                  <a:rPr lang="en-US" sz="2100" dirty="0" smtClean="0">
                    <a:solidFill>
                      <a:srgbClr val="263B86"/>
                    </a:solidFill>
                    <a:latin typeface="Calibri"/>
                    <a:cs typeface="Calibri"/>
                  </a:rPr>
                  <a:t> </a:t>
                </a:r>
                <a:endParaRPr lang="en-US" sz="2100" i="1" dirty="0" smtClean="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Here, </a:t>
                </a:r>
              </a:p>
              <a:p>
                <a:pPr>
                  <a:buFont typeface="Wingdings" charset="2"/>
                  <a:buChar char="Ø"/>
                </a:pPr>
                <a:r>
                  <a:rPr lang="en-US" sz="2100" i="1" dirty="0" smtClean="0">
                    <a:solidFill>
                      <a:srgbClr val="263B86"/>
                    </a:solidFill>
                    <a:latin typeface="Calibri"/>
                    <a:cs typeface="Calibri"/>
                  </a:rPr>
                  <a:t>f </a:t>
                </a:r>
                <a:r>
                  <a:rPr lang="en-US" sz="2100" dirty="0" smtClean="0">
                    <a:solidFill>
                      <a:srgbClr val="263B86"/>
                    </a:solidFill>
                    <a:latin typeface="Calibri"/>
                    <a:cs typeface="Calibri"/>
                  </a:rPr>
                  <a:t>is the unknown function expressing an underlying rule for relating </a:t>
                </a:r>
                <a:r>
                  <a:rPr lang="en-US" sz="2100" i="1" dirty="0" smtClean="0">
                    <a:solidFill>
                      <a:srgbClr val="263B86"/>
                    </a:solidFill>
                    <a:latin typeface="Calibri"/>
                    <a:cs typeface="Calibri"/>
                  </a:rPr>
                  <a:t>Y</a:t>
                </a:r>
                <a:r>
                  <a:rPr lang="en-US" sz="2100" dirty="0" smtClean="0">
                    <a:solidFill>
                      <a:srgbClr val="263B86"/>
                    </a:solidFill>
                    <a:latin typeface="Calibri"/>
                    <a:cs typeface="Calibri"/>
                  </a:rPr>
                  <a:t> to </a:t>
                </a:r>
                <a:r>
                  <a:rPr lang="en-US" sz="2100" i="1" dirty="0" smtClean="0">
                    <a:solidFill>
                      <a:srgbClr val="263B86"/>
                    </a:solidFill>
                    <a:latin typeface="Calibri"/>
                    <a:cs typeface="Calibri"/>
                  </a:rPr>
                  <a:t>X</a:t>
                </a:r>
                <a:r>
                  <a:rPr lang="en-US" sz="2100" dirty="0">
                    <a:solidFill>
                      <a:srgbClr val="263B86"/>
                    </a:solidFill>
                    <a:latin typeface="Calibri"/>
                    <a:cs typeface="Calibri"/>
                  </a:rPr>
                  <a:t>,</a:t>
                </a:r>
                <a:endParaRPr lang="en-US" sz="2100" dirty="0" smtClean="0">
                  <a:solidFill>
                    <a:srgbClr val="263B86"/>
                  </a:solidFill>
                  <a:latin typeface="Calibri"/>
                  <a:cs typeface="Calibri"/>
                </a:endParaRPr>
              </a:p>
              <a:p>
                <a:pPr>
                  <a:buFont typeface="Wingdings" charset="2"/>
                  <a:buChar char="Ø"/>
                </a:pPr>
                <a:r>
                  <a:rPr lang="en-US" sz="2100" i="1" dirty="0" smtClean="0">
                    <a:solidFill>
                      <a:srgbClr val="263B86"/>
                    </a:solidFill>
                    <a:latin typeface="Calibri"/>
                    <a:cs typeface="Calibri"/>
                  </a:rPr>
                  <a:t>ϵ </a:t>
                </a:r>
                <a:r>
                  <a:rPr lang="en-US" sz="2100" dirty="0" smtClean="0">
                    <a:solidFill>
                      <a:srgbClr val="263B86"/>
                    </a:solidFill>
                    <a:latin typeface="Calibri"/>
                    <a:cs typeface="Calibri"/>
                  </a:rPr>
                  <a:t>is the random amount (unrelated to </a:t>
                </a:r>
                <a:r>
                  <a:rPr lang="en-US" sz="2100" i="1" dirty="0" smtClean="0">
                    <a:solidFill>
                      <a:srgbClr val="263B86"/>
                    </a:solidFill>
                    <a:latin typeface="Calibri"/>
                    <a:cs typeface="Calibri"/>
                  </a:rPr>
                  <a:t>X</a:t>
                </a:r>
                <a:r>
                  <a:rPr lang="en-US" sz="2100" dirty="0" smtClean="0">
                    <a:solidFill>
                      <a:srgbClr val="263B86"/>
                    </a:solidFill>
                    <a:latin typeface="Calibri"/>
                    <a:cs typeface="Calibri"/>
                  </a:rPr>
                  <a:t>) that </a:t>
                </a:r>
                <a:r>
                  <a:rPr lang="en-US" sz="2100" i="1" dirty="0" smtClean="0">
                    <a:solidFill>
                      <a:srgbClr val="263B86"/>
                    </a:solidFill>
                    <a:latin typeface="Calibri"/>
                    <a:cs typeface="Calibri"/>
                  </a:rPr>
                  <a:t>Y</a:t>
                </a:r>
                <a:r>
                  <a:rPr lang="en-US" sz="2100" dirty="0" smtClean="0">
                    <a:solidFill>
                      <a:srgbClr val="263B86"/>
                    </a:solidFill>
                    <a:latin typeface="Calibri"/>
                    <a:cs typeface="Calibri"/>
                  </a:rPr>
                  <a:t> differs from the rule </a:t>
                </a:r>
                <a:r>
                  <a:rPr lang="en-US" sz="2100" i="1" dirty="0" smtClean="0">
                    <a:solidFill>
                      <a:srgbClr val="263B86"/>
                    </a:solidFill>
                    <a:latin typeface="Calibri"/>
                    <a:cs typeface="Calibri"/>
                  </a:rPr>
                  <a:t>f(X)</a:t>
                </a:r>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A </a:t>
                </a:r>
                <a:r>
                  <a:rPr lang="en-US" sz="2100" b="1" dirty="0" smtClean="0">
                    <a:solidFill>
                      <a:srgbClr val="263B86"/>
                    </a:solidFill>
                    <a:latin typeface="Calibri"/>
                    <a:cs typeface="Calibri"/>
                  </a:rPr>
                  <a:t>statistical model</a:t>
                </a:r>
                <a:r>
                  <a:rPr lang="en-US" sz="2100" dirty="0" smtClean="0">
                    <a:solidFill>
                      <a:srgbClr val="263B86"/>
                    </a:solidFill>
                    <a:latin typeface="Calibri"/>
                    <a:cs typeface="Calibri"/>
                  </a:rPr>
                  <a:t> is any algorithm that estimates </a:t>
                </a:r>
                <a:r>
                  <a:rPr lang="en-US" sz="2100" i="1" dirty="0" smtClean="0">
                    <a:solidFill>
                      <a:srgbClr val="263B86"/>
                    </a:solidFill>
                    <a:latin typeface="Calibri"/>
                    <a:cs typeface="Calibri"/>
                  </a:rPr>
                  <a:t>f</a:t>
                </a:r>
                <a:r>
                  <a:rPr lang="en-US" sz="2100" dirty="0" smtClean="0">
                    <a:solidFill>
                      <a:srgbClr val="263B86"/>
                    </a:solidFill>
                    <a:latin typeface="Calibri"/>
                    <a:cs typeface="Calibri"/>
                  </a:rPr>
                  <a:t>. We denote the estimated function  as </a:t>
                </a:r>
                <a14:m>
                  <m:oMath xmlns:m="http://schemas.openxmlformats.org/officeDocument/2006/math">
                    <m:acc>
                      <m:accPr>
                        <m:chr m:val="̂"/>
                        <m:ctrlPr>
                          <a:rPr lang="en-US" sz="2100" b="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oMath>
                </a14:m>
                <a:r>
                  <a:rPr lang="en-US" sz="2100" dirty="0" smtClean="0">
                    <a:solidFill>
                      <a:srgbClr val="263B86"/>
                    </a:solidFill>
                    <a:latin typeface="Calibri"/>
                    <a:cs typeface="Calibri"/>
                  </a:rPr>
                  <a:t>.</a:t>
                </a: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1455"/>
                </a:stretch>
              </a:blipFill>
            </p:spPr>
            <p:txBody>
              <a:bodyPr/>
              <a:lstStyle/>
              <a:p>
                <a:r>
                  <a:rPr lang="en-US">
                    <a:noFill/>
                  </a:rPr>
                  <a:t> </a:t>
                </a:r>
              </a:p>
            </p:txBody>
          </p:sp>
        </mc:Fallback>
      </mc:AlternateContent>
    </p:spTree>
    <p:extLst>
      <p:ext uri="{BB962C8B-B14F-4D97-AF65-F5344CB8AC3E}">
        <p14:creationId xmlns:p14="http://schemas.microsoft.com/office/powerpoint/2010/main" val="192284606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6</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Prediction vs. estimation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For some problems, what’s important is obtaining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oMath>
                </a14:m>
                <a:r>
                  <a:rPr lang="en-US" sz="2100" dirty="0" smtClean="0">
                    <a:solidFill>
                      <a:srgbClr val="263B86"/>
                    </a:solidFill>
                    <a:latin typeface="Calibri"/>
                    <a:cs typeface="Calibri"/>
                  </a:rPr>
                  <a:t>, our estimate of </a:t>
                </a:r>
                <a:r>
                  <a:rPr lang="en-US" sz="2100" i="1" dirty="0" smtClean="0">
                    <a:solidFill>
                      <a:srgbClr val="263B86"/>
                    </a:solidFill>
                    <a:latin typeface="Calibri"/>
                    <a:cs typeface="Calibri"/>
                  </a:rPr>
                  <a:t>f</a:t>
                </a:r>
                <a:r>
                  <a:rPr lang="en-US" sz="2100" dirty="0" smtClean="0">
                    <a:solidFill>
                      <a:srgbClr val="263B86"/>
                    </a:solidFill>
                    <a:latin typeface="Calibri"/>
                    <a:cs typeface="Calibri"/>
                  </a:rPr>
                  <a:t>. These are called </a:t>
                </a:r>
                <a:r>
                  <a:rPr lang="en-US" sz="2100" b="1" dirty="0" smtClean="0">
                    <a:solidFill>
                      <a:srgbClr val="263B86"/>
                    </a:solidFill>
                    <a:latin typeface="Calibri"/>
                    <a:cs typeface="Calibri"/>
                  </a:rPr>
                  <a:t>inference</a:t>
                </a:r>
                <a:r>
                  <a:rPr lang="en-US" sz="2100" dirty="0" smtClean="0">
                    <a:solidFill>
                      <a:srgbClr val="263B86"/>
                    </a:solidFill>
                    <a:latin typeface="Calibri"/>
                    <a:cs typeface="Calibri"/>
                  </a:rPr>
                  <a:t> problems.</a:t>
                </a:r>
              </a:p>
              <a:p>
                <a:pPr marL="0" indent="0">
                  <a:buNone/>
                </a:pPr>
                <a:r>
                  <a:rPr lang="en-US" sz="2100" dirty="0" smtClean="0">
                    <a:solidFill>
                      <a:srgbClr val="263B86"/>
                    </a:solidFill>
                    <a:latin typeface="Calibri"/>
                    <a:cs typeface="Calibri"/>
                  </a:rPr>
                  <a:t>When we use a set of measurements of predictors, </a:t>
                </a:r>
                <a:r>
                  <a:rPr lang="en-US" sz="2100" i="1" dirty="0" smtClean="0">
                    <a:solidFill>
                      <a:srgbClr val="263B86"/>
                    </a:solidFill>
                    <a:latin typeface="Calibri"/>
                    <a:cs typeface="Calibri"/>
                  </a:rPr>
                  <a:t>(x</a:t>
                </a:r>
                <a:r>
                  <a:rPr lang="en-US" sz="2100" i="1" baseline="-25000" dirty="0" smtClean="0">
                    <a:solidFill>
                      <a:srgbClr val="263B86"/>
                    </a:solidFill>
                    <a:latin typeface="Calibri"/>
                    <a:cs typeface="Calibri"/>
                  </a:rPr>
                  <a:t>i,1</a:t>
                </a:r>
                <a:r>
                  <a:rPr lang="en-US" sz="2100" i="1" dirty="0" smtClean="0">
                    <a:solidFill>
                      <a:srgbClr val="263B86"/>
                    </a:solidFill>
                    <a:latin typeface="Calibri"/>
                    <a:cs typeface="Calibri"/>
                  </a:rPr>
                  <a:t>,</a:t>
                </a:r>
                <a:r>
                  <a:rPr lang="mr-IN" sz="2100" i="1" dirty="0" smtClean="0">
                    <a:solidFill>
                      <a:srgbClr val="263B86"/>
                    </a:solidFill>
                    <a:latin typeface="Calibri"/>
                    <a:cs typeface="Calibri"/>
                  </a:rPr>
                  <a:t>…</a:t>
                </a:r>
                <a:r>
                  <a:rPr lang="en-US" sz="2100" i="1" dirty="0" smtClean="0">
                    <a:solidFill>
                      <a:srgbClr val="263B86"/>
                    </a:solidFill>
                    <a:latin typeface="Calibri"/>
                    <a:cs typeface="Calibri"/>
                  </a:rPr>
                  <a:t>,</a:t>
                </a:r>
                <a:r>
                  <a:rPr lang="en-US" sz="2100" i="1" dirty="0" err="1" smtClean="0">
                    <a:solidFill>
                      <a:srgbClr val="263B86"/>
                    </a:solidFill>
                    <a:latin typeface="Calibri"/>
                    <a:cs typeface="Calibri"/>
                  </a:rPr>
                  <a:t>x</a:t>
                </a:r>
                <a:r>
                  <a:rPr lang="en-US" sz="2100" i="1" baseline="-25000" dirty="0" err="1" smtClean="0">
                    <a:solidFill>
                      <a:srgbClr val="263B86"/>
                    </a:solidFill>
                    <a:latin typeface="Calibri"/>
                    <a:cs typeface="Calibri"/>
                  </a:rPr>
                  <a:t>i,p</a:t>
                </a:r>
                <a:r>
                  <a:rPr lang="en-US" sz="2100" i="1" dirty="0" smtClean="0">
                    <a:solidFill>
                      <a:srgbClr val="263B86"/>
                    </a:solidFill>
                    <a:latin typeface="Calibri"/>
                    <a:cs typeface="Calibri"/>
                  </a:rPr>
                  <a:t>)</a:t>
                </a:r>
                <a:r>
                  <a:rPr lang="en-US" sz="2100" dirty="0" smtClean="0">
                    <a:solidFill>
                      <a:srgbClr val="263B86"/>
                    </a:solidFill>
                    <a:latin typeface="Calibri"/>
                    <a:cs typeface="Calibri"/>
                  </a:rPr>
                  <a:t>, in an observation to predict a value for a response variable, we denote the </a:t>
                </a:r>
                <a:r>
                  <a:rPr lang="en-US" sz="2100" b="1" dirty="0" smtClean="0">
                    <a:solidFill>
                      <a:srgbClr val="263B86"/>
                    </a:solidFill>
                    <a:latin typeface="Calibri"/>
                    <a:cs typeface="Calibri"/>
                  </a:rPr>
                  <a:t>predicted</a:t>
                </a:r>
                <a:r>
                  <a:rPr lang="en-US" sz="2100" dirty="0">
                    <a:solidFill>
                      <a:srgbClr val="263B86"/>
                    </a:solidFill>
                    <a:latin typeface="Calibri"/>
                    <a:cs typeface="Calibri"/>
                  </a:rPr>
                  <a:t> </a:t>
                </a:r>
                <a:r>
                  <a:rPr lang="en-US" sz="2100" b="1" dirty="0" smtClean="0">
                    <a:solidFill>
                      <a:srgbClr val="263B86"/>
                    </a:solidFill>
                    <a:latin typeface="Calibri"/>
                    <a:cs typeface="Calibri"/>
                  </a:rPr>
                  <a:t>value</a:t>
                </a:r>
                <a:r>
                  <a:rPr lang="en-US" sz="2100" dirty="0" smtClean="0">
                    <a:solidFill>
                      <a:srgbClr val="263B86"/>
                    </a:solidFill>
                    <a:latin typeface="Calibri"/>
                    <a:cs typeface="Calibri"/>
                  </a:rPr>
                  <a:t> by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e>
                    </m:acc>
                  </m:oMath>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Sub>
                      <m:r>
                        <a:rPr lang="en-US" sz="2100" b="0" i="1" smtClean="0">
                          <a:solidFill>
                            <a:srgbClr val="263B86"/>
                          </a:solidFill>
                          <a:latin typeface="Cambria Math" charset="0"/>
                          <a:cs typeface="Calibri"/>
                        </a:rPr>
                        <m:t>,…,</m:t>
                      </m:r>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𝑥</m:t>
                          </m:r>
                        </m:e>
                        <m:sub>
                          <m: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𝑝</m:t>
                          </m:r>
                        </m:sub>
                      </m:sSub>
                      <m:r>
                        <a:rPr lang="en-US" sz="2100" b="0" i="1" smtClean="0">
                          <a:solidFill>
                            <a:srgbClr val="263B86"/>
                          </a:solidFill>
                          <a:latin typeface="Cambria Math" charset="0"/>
                          <a:cs typeface="Calibri"/>
                        </a:rPr>
                        <m:t>)</m:t>
                      </m:r>
                    </m:oMath>
                  </m:oMathPara>
                </a14:m>
                <a:endParaRPr lang="en-US" sz="2100" dirty="0">
                  <a:solidFill>
                    <a:srgbClr val="263B86"/>
                  </a:solidFill>
                  <a:latin typeface="Calibri"/>
                  <a:cs typeface="Calibri"/>
                </a:endParaRPr>
              </a:p>
              <a:p>
                <a:pPr marL="0" indent="0">
                  <a:buNone/>
                </a:pPr>
                <a:endParaRPr lang="en-US" sz="2100" dirty="0">
                  <a:solidFill>
                    <a:srgbClr val="263B86"/>
                  </a:solidFill>
                  <a:latin typeface="Calibri"/>
                  <a:cs typeface="Calibri"/>
                </a:endParaRPr>
              </a:p>
              <a:p>
                <a:pPr marL="0" indent="0">
                  <a:buNone/>
                </a:pPr>
                <a:r>
                  <a:rPr lang="en-US" sz="2100" dirty="0" smtClean="0">
                    <a:solidFill>
                      <a:srgbClr val="263B86"/>
                    </a:solidFill>
                    <a:latin typeface="Calibri"/>
                    <a:cs typeface="Calibri"/>
                  </a:rPr>
                  <a:t>For some problems, we don’t care about the specific form of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oMath>
                </a14:m>
                <a:r>
                  <a:rPr lang="en-US" sz="2100" dirty="0" smtClean="0">
                    <a:solidFill>
                      <a:srgbClr val="263B86"/>
                    </a:solidFill>
                    <a:latin typeface="Calibri"/>
                    <a:cs typeface="Calibri"/>
                  </a:rPr>
                  <a:t>, we just want to make our prediction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𝑦</m:t>
                        </m:r>
                        <m:r>
                          <a:rPr lang="en-US" sz="2100" b="0" i="1" baseline="-25000" smtClean="0">
                            <a:solidFill>
                              <a:srgbClr val="263B86"/>
                            </a:solidFill>
                            <a:latin typeface="Cambria Math" charset="0"/>
                            <a:cs typeface="Calibri"/>
                          </a:rPr>
                          <m:t>𝑖</m:t>
                        </m:r>
                      </m:e>
                    </m:acc>
                  </m:oMath>
                </a14:m>
                <a:r>
                  <a:rPr lang="en-US" sz="2100" dirty="0" smtClean="0">
                    <a:solidFill>
                      <a:srgbClr val="263B86"/>
                    </a:solidFill>
                    <a:latin typeface="Calibri"/>
                    <a:cs typeface="Calibri"/>
                  </a:rPr>
                  <a:t> as close to the observed value </a:t>
                </a:r>
                <a:r>
                  <a:rPr lang="en-US" sz="2100" i="1" dirty="0" err="1" smtClean="0">
                    <a:solidFill>
                      <a:srgbClr val="263B86"/>
                    </a:solidFill>
                    <a:latin typeface="Calibri"/>
                    <a:cs typeface="Calibri"/>
                  </a:rPr>
                  <a:t>y</a:t>
                </a:r>
                <a:r>
                  <a:rPr lang="en-US" sz="2100" i="1" baseline="-25000" dirty="0" err="1" smtClean="0">
                    <a:solidFill>
                      <a:srgbClr val="263B86"/>
                    </a:solidFill>
                    <a:latin typeface="Calibri"/>
                    <a:cs typeface="Calibri"/>
                  </a:rPr>
                  <a:t>i</a:t>
                </a:r>
                <a:r>
                  <a:rPr lang="en-US" sz="2100" dirty="0" smtClean="0">
                    <a:solidFill>
                      <a:srgbClr val="263B86"/>
                    </a:solidFill>
                    <a:latin typeface="Calibri"/>
                    <a:cs typeface="Calibri"/>
                  </a:rPr>
                  <a:t> as possible. These are called </a:t>
                </a:r>
                <a:r>
                  <a:rPr lang="en-US" sz="2100" b="1" dirty="0" smtClean="0">
                    <a:solidFill>
                      <a:srgbClr val="263B86"/>
                    </a:solidFill>
                    <a:latin typeface="Calibri"/>
                    <a:cs typeface="Calibri"/>
                  </a:rPr>
                  <a:t>prediction problems</a:t>
                </a:r>
                <a:r>
                  <a:rPr lang="en-US" sz="2100" dirty="0" smtClean="0">
                    <a:solidFill>
                      <a:srgbClr val="263B86"/>
                    </a:solidFill>
                    <a:latin typeface="Calibri"/>
                    <a:cs typeface="Calibri"/>
                  </a:rPr>
                  <a:t>.</a:t>
                </a:r>
              </a:p>
              <a:p>
                <a:pPr marL="0" indent="0">
                  <a:buNone/>
                </a:pPr>
                <a:endParaRPr lang="en-US" sz="2100" dirty="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727" r="-960"/>
                </a:stretch>
              </a:blipFill>
            </p:spPr>
            <p:txBody>
              <a:bodyPr/>
              <a:lstStyle/>
              <a:p>
                <a:r>
                  <a:rPr lang="en-US">
                    <a:noFill/>
                  </a:rPr>
                  <a:t> </a:t>
                </a:r>
              </a:p>
            </p:txBody>
          </p:sp>
        </mc:Fallback>
      </mc:AlternateContent>
    </p:spTree>
    <p:extLst>
      <p:ext uri="{BB962C8B-B14F-4D97-AF65-F5344CB8AC3E}">
        <p14:creationId xmlns:p14="http://schemas.microsoft.com/office/powerpoint/2010/main" val="56755315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7</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Error and loss functions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In order to quantify how well a model performs, we define a </a:t>
                </a:r>
                <a:r>
                  <a:rPr lang="en-US" sz="2100" b="1" dirty="0" smtClean="0">
                    <a:solidFill>
                      <a:srgbClr val="263B86"/>
                    </a:solidFill>
                    <a:latin typeface="Calibri"/>
                    <a:cs typeface="Calibri"/>
                  </a:rPr>
                  <a:t>loss</a:t>
                </a:r>
                <a:r>
                  <a:rPr lang="en-US" sz="2100" dirty="0" smtClean="0">
                    <a:solidFill>
                      <a:srgbClr val="263B86"/>
                    </a:solidFill>
                    <a:latin typeface="Calibri"/>
                    <a:cs typeface="Calibri"/>
                  </a:rPr>
                  <a:t> or </a:t>
                </a:r>
                <a:r>
                  <a:rPr lang="en-US" sz="2100" b="1" dirty="0" smtClean="0">
                    <a:solidFill>
                      <a:srgbClr val="263B86"/>
                    </a:solidFill>
                    <a:latin typeface="Calibri"/>
                    <a:cs typeface="Calibri"/>
                  </a:rPr>
                  <a:t>error function</a:t>
                </a:r>
                <a:r>
                  <a:rPr lang="en-US" sz="2100" dirty="0" smtClean="0">
                    <a:solidFill>
                      <a:srgbClr val="263B86"/>
                    </a:solidFill>
                    <a:latin typeface="Calibri"/>
                    <a:cs typeface="Calibri"/>
                  </a:rPr>
                  <a:t>.</a:t>
                </a:r>
              </a:p>
              <a:p>
                <a:pPr marL="0" indent="0">
                  <a:buNone/>
                </a:pPr>
                <a:r>
                  <a:rPr lang="en-US" sz="2100" dirty="0" smtClean="0">
                    <a:solidFill>
                      <a:srgbClr val="263B86"/>
                    </a:solidFill>
                    <a:latin typeface="Calibri"/>
                    <a:cs typeface="Calibri"/>
                  </a:rPr>
                  <a:t>A common loss function for quantitative outcomes is the </a:t>
                </a:r>
                <a:r>
                  <a:rPr lang="en-US" sz="2100" b="1" dirty="0" smtClean="0">
                    <a:solidFill>
                      <a:srgbClr val="263B86"/>
                    </a:solidFill>
                    <a:latin typeface="Calibri"/>
                    <a:cs typeface="Calibri"/>
                  </a:rPr>
                  <a:t>Mean Squared Error (MSE)</a:t>
                </a:r>
                <a:r>
                  <a:rPr lang="en-US" sz="2100" dirty="0" smtClean="0">
                    <a:solidFill>
                      <a:srgbClr val="263B86"/>
                    </a:solidFill>
                    <a:latin typeface="Calibri"/>
                    <a:cs typeface="Calibri"/>
                  </a:rPr>
                  <a:t>:</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𝑀𝑆𝐸</m:t>
                      </m:r>
                      <m:r>
                        <a:rPr lang="en-US" sz="2100" b="0" i="1" smtClean="0">
                          <a:solidFill>
                            <a:srgbClr val="263B86"/>
                          </a:solidFill>
                          <a:latin typeface="Cambria Math" charset="0"/>
                          <a:cs typeface="Calibri"/>
                        </a:rPr>
                        <m:t>=</m:t>
                      </m:r>
                      <m:f>
                        <m:fPr>
                          <m:ctrlPr>
                            <a:rPr lang="mr-IN" sz="2100" b="0" i="1" smtClean="0">
                              <a:solidFill>
                                <a:srgbClr val="263B86"/>
                              </a:solidFill>
                              <a:latin typeface="Cambria Math" charset="0"/>
                              <a:cs typeface="Calibri"/>
                            </a:rPr>
                          </m:ctrlPr>
                        </m:fPr>
                        <m:num>
                          <m:r>
                            <a:rPr lang="en-US" sz="2100" b="0" i="1" smtClean="0">
                              <a:solidFill>
                                <a:srgbClr val="263B86"/>
                              </a:solidFill>
                              <a:latin typeface="Cambria Math" charset="0"/>
                              <a:cs typeface="Calibri"/>
                            </a:rPr>
                            <m:t>1</m:t>
                          </m:r>
                        </m:num>
                        <m:den>
                          <m:r>
                            <a:rPr lang="en-US" sz="2100" b="0" i="1" smtClean="0">
                              <a:solidFill>
                                <a:srgbClr val="263B86"/>
                              </a:solidFill>
                              <a:latin typeface="Cambria Math" charset="0"/>
                              <a:cs typeface="Calibri"/>
                            </a:rPr>
                            <m:t>𝑛</m:t>
                          </m:r>
                        </m:den>
                      </m:f>
                      <m:nary>
                        <m:naryPr>
                          <m:chr m:val="∑"/>
                          <m:ctrlPr>
                            <a:rPr lang="is-IS" sz="2100" b="0" i="1" smtClean="0">
                              <a:solidFill>
                                <a:srgbClr val="263B86"/>
                              </a:solidFill>
                              <a:latin typeface="Cambria Math" charset="0"/>
                              <a:cs typeface="Calibri"/>
                            </a:rPr>
                          </m:ctrlPr>
                        </m:naryPr>
                        <m:sub>
                          <m:r>
                            <m:rPr>
                              <m:brk m:alnAt="23"/>
                            </m:rPr>
                            <a:rPr lang="en-US" sz="2100" b="0" i="1" smtClean="0">
                              <a:solidFill>
                                <a:srgbClr val="263B86"/>
                              </a:solidFill>
                              <a:latin typeface="Cambria Math" charset="0"/>
                              <a:cs typeface="Calibri"/>
                            </a:rPr>
                            <m:t>𝑖</m:t>
                          </m:r>
                          <m:r>
                            <a:rPr lang="en-US" sz="2100" b="0" i="1" smtClean="0">
                              <a:solidFill>
                                <a:srgbClr val="263B86"/>
                              </a:solidFill>
                              <a:latin typeface="Cambria Math" charset="0"/>
                              <a:cs typeface="Calibri"/>
                            </a:rPr>
                            <m:t>=1</m:t>
                          </m:r>
                        </m:sub>
                        <m:sup>
                          <m:r>
                            <a:rPr lang="en-US" sz="2100" b="0" i="1" smtClean="0">
                              <a:solidFill>
                                <a:srgbClr val="263B86"/>
                              </a:solidFill>
                              <a:latin typeface="Cambria Math" charset="0"/>
                              <a:cs typeface="Calibri"/>
                            </a:rPr>
                            <m:t>𝑛</m:t>
                          </m:r>
                        </m:sup>
                        <m:e>
                          <m:sSup>
                            <m:sSupPr>
                              <m:ctrlPr>
                                <a:rPr lang="is-IS" sz="2100" b="0" i="1" smtClean="0">
                                  <a:solidFill>
                                    <a:srgbClr val="263B86"/>
                                  </a:solidFill>
                                  <a:latin typeface="Cambria Math" charset="0"/>
                                  <a:cs typeface="Calibri"/>
                                </a:rPr>
                              </m:ctrlPr>
                            </m:sSupPr>
                            <m:e>
                              <m:d>
                                <m:dPr>
                                  <m:ctrlPr>
                                    <a:rPr lang="mr-IN" sz="2100" i="1">
                                      <a:solidFill>
                                        <a:srgbClr val="263B86"/>
                                      </a:solidFill>
                                      <a:latin typeface="Cambria Math" charset="0"/>
                                      <a:cs typeface="Calibri"/>
                                    </a:rPr>
                                  </m:ctrlPr>
                                </m:d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r>
                                    <a:rPr lang="en-US" sz="2100" i="1">
                                      <a:solidFill>
                                        <a:srgbClr val="263B86"/>
                                      </a:solidFill>
                                      <a:latin typeface="Cambria Math" charset="0"/>
                                      <a:cs typeface="Calibri"/>
                                    </a:rPr>
                                    <m:t>−</m:t>
                                  </m:r>
                                  <m:acc>
                                    <m:accPr>
                                      <m:chr m:val="̂"/>
                                      <m:ctrlPr>
                                        <a:rPr lang="en-US" sz="2100" i="1">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cs typeface="Calibri"/>
                                            </a:rPr>
                                            <m:t>𝑦</m:t>
                                          </m:r>
                                        </m:e>
                                        <m:sub>
                                          <m:r>
                                            <a:rPr lang="en-US" sz="2100" i="1">
                                              <a:solidFill>
                                                <a:srgbClr val="263B86"/>
                                              </a:solidFill>
                                              <a:latin typeface="Cambria Math" charset="0"/>
                                              <a:cs typeface="Calibri"/>
                                            </a:rPr>
                                            <m:t>𝑖</m:t>
                                          </m:r>
                                        </m:sub>
                                      </m:sSub>
                                    </m:e>
                                  </m:acc>
                                </m:e>
                              </m:d>
                            </m:e>
                            <m:sup>
                              <m:r>
                                <a:rPr lang="is-IS" sz="2100" b="0" i="1" smtClean="0">
                                  <a:solidFill>
                                    <a:srgbClr val="263B86"/>
                                  </a:solidFill>
                                  <a:latin typeface="Cambria Math" charset="0"/>
                                  <a:cs typeface="Calibri"/>
                                </a:rPr>
                                <m:t>2</m:t>
                              </m:r>
                            </m:sup>
                          </m:sSup>
                        </m:e>
                      </m:nary>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The quantity </a:t>
                </a:r>
                <a14:m>
                  <m:oMath xmlns:m="http://schemas.openxmlformats.org/officeDocument/2006/math">
                    <m:d>
                      <m:dPr>
                        <m:begChr m:val="|"/>
                        <m:endChr m:val="|"/>
                        <m:ctrlPr>
                          <a:rPr lang="hr-HR"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e>
                    </m:d>
                  </m:oMath>
                </a14:m>
                <a:r>
                  <a:rPr lang="en-US" sz="2100" dirty="0" smtClean="0">
                    <a:solidFill>
                      <a:srgbClr val="263B86"/>
                    </a:solidFill>
                    <a:latin typeface="Calibri"/>
                    <a:cs typeface="Calibri"/>
                  </a:rPr>
                  <a:t> is called a </a:t>
                </a:r>
                <a:r>
                  <a:rPr lang="en-US" sz="2100" b="1" dirty="0" smtClean="0">
                    <a:solidFill>
                      <a:srgbClr val="263B86"/>
                    </a:solidFill>
                    <a:latin typeface="Calibri"/>
                    <a:cs typeface="Calibri"/>
                  </a:rPr>
                  <a:t>residual</a:t>
                </a:r>
                <a:r>
                  <a:rPr lang="en-US" sz="2100" dirty="0" smtClean="0">
                    <a:solidFill>
                      <a:srgbClr val="263B86"/>
                    </a:solidFill>
                    <a:latin typeface="Calibri"/>
                    <a:cs typeface="Calibri"/>
                  </a:rPr>
                  <a:t> and measures the error at the </a:t>
                </a:r>
                <a:r>
                  <a:rPr lang="en-US" sz="2100" i="1" dirty="0" err="1" smtClean="0">
                    <a:solidFill>
                      <a:srgbClr val="263B86"/>
                    </a:solidFill>
                    <a:latin typeface="Calibri"/>
                    <a:cs typeface="Calibri"/>
                  </a:rPr>
                  <a:t>i</a:t>
                </a:r>
                <a:r>
                  <a:rPr lang="en-US" sz="2100" baseline="30000" dirty="0" err="1" smtClean="0">
                    <a:solidFill>
                      <a:srgbClr val="263B86"/>
                    </a:solidFill>
                    <a:latin typeface="Calibri"/>
                    <a:cs typeface="Calibri"/>
                  </a:rPr>
                  <a:t>th</a:t>
                </a:r>
                <a:r>
                  <a:rPr lang="en-US" sz="2100" dirty="0" smtClean="0">
                    <a:solidFill>
                      <a:srgbClr val="263B86"/>
                    </a:solidFill>
                    <a:latin typeface="Calibri"/>
                    <a:cs typeface="Calibri"/>
                  </a:rPr>
                  <a:t> prediction.</a:t>
                </a:r>
              </a:p>
              <a:p>
                <a:pPr marL="0" indent="0">
                  <a:buNone/>
                </a:pPr>
                <a:r>
                  <a:rPr lang="en-US" sz="2100" dirty="0" smtClean="0">
                    <a:solidFill>
                      <a:srgbClr val="263B86"/>
                    </a:solidFill>
                    <a:latin typeface="Calibri"/>
                    <a:cs typeface="Calibri"/>
                  </a:rPr>
                  <a:t>Assuming some mathematical form for </a:t>
                </a:r>
                <a:r>
                  <a:rPr lang="en-US" sz="2100" i="1" dirty="0" smtClean="0">
                    <a:solidFill>
                      <a:srgbClr val="263B86"/>
                    </a:solidFill>
                    <a:latin typeface="Calibri"/>
                    <a:cs typeface="Calibri"/>
                  </a:rPr>
                  <a:t>f</a:t>
                </a:r>
                <a:r>
                  <a:rPr lang="en-US" sz="2100" dirty="0" smtClean="0">
                    <a:solidFill>
                      <a:srgbClr val="263B86"/>
                    </a:solidFill>
                    <a:latin typeface="Calibri"/>
                    <a:cs typeface="Calibri"/>
                  </a:rPr>
                  <a:t> (and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oMath>
                </a14:m>
                <a:r>
                  <a:rPr lang="en-US" sz="2100" dirty="0" smtClean="0">
                    <a:solidFill>
                      <a:srgbClr val="263B86"/>
                    </a:solidFill>
                    <a:latin typeface="Calibri"/>
                    <a:cs typeface="Calibri"/>
                  </a:rPr>
                  <a:t>), values are chosen for the unknown parameters of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oMath>
                </a14:m>
                <a:r>
                  <a:rPr lang="en-US" sz="2100" dirty="0" smtClean="0">
                    <a:solidFill>
                      <a:srgbClr val="263B86"/>
                    </a:solidFill>
                    <a:latin typeface="Calibri"/>
                    <a:cs typeface="Calibri"/>
                  </a:rPr>
                  <a:t> so that the loss function is minimized on the set of observations.</a:t>
                </a:r>
                <a:endParaRPr lang="en-US" sz="2100" dirty="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spTree>
    <p:extLst>
      <p:ext uri="{BB962C8B-B14F-4D97-AF65-F5344CB8AC3E}">
        <p14:creationId xmlns:p14="http://schemas.microsoft.com/office/powerpoint/2010/main" val="185578502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8</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Other loss functions</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fontScale="92500" lnSpcReduction="10000"/>
              </a:bodyPr>
              <a:lstStyle/>
              <a:p>
                <a:pPr>
                  <a:buFont typeface="Wingdings" charset="2"/>
                  <a:buChar char="Ø"/>
                </a:pPr>
                <a:r>
                  <a:rPr lang="en-US" sz="2100" b="1" dirty="0" smtClean="0">
                    <a:solidFill>
                      <a:srgbClr val="263B86"/>
                    </a:solidFill>
                    <a:latin typeface="Calibri"/>
                    <a:cs typeface="Calibri"/>
                  </a:rPr>
                  <a:t>Maximum absolute deviation</a:t>
                </a:r>
                <a:br>
                  <a:rPr lang="en-US" sz="2100" b="1" dirty="0" smtClean="0">
                    <a:solidFill>
                      <a:srgbClr val="263B86"/>
                    </a:solidFill>
                    <a:latin typeface="Calibri"/>
                    <a:cs typeface="Calibri"/>
                  </a:rPr>
                </a:br>
                <a:r>
                  <a:rPr lang="en-US" sz="2100" b="1" dirty="0" smtClean="0">
                    <a:solidFill>
                      <a:srgbClr val="263B86"/>
                    </a:solidFill>
                    <a:latin typeface="Calibri"/>
                    <a:cs typeface="Calibri"/>
                  </a:rPr>
                  <a:t/>
                </a:r>
                <a:br>
                  <a:rPr lang="en-US" sz="2100" b="1" dirty="0" smtClean="0">
                    <a:solidFill>
                      <a:srgbClr val="263B86"/>
                    </a:solidFill>
                    <a:latin typeface="Calibri"/>
                    <a:cs typeface="Calibri"/>
                  </a:rPr>
                </a:br>
                <a14:m>
                  <m:oMath xmlns:m="http://schemas.openxmlformats.org/officeDocument/2006/math">
                    <m:func>
                      <m:funcPr>
                        <m:ctrlPr>
                          <a:rPr lang="mr-IN" sz="2100" i="1" smtClean="0">
                            <a:solidFill>
                              <a:srgbClr val="263B86"/>
                            </a:solidFill>
                            <a:latin typeface="Cambria Math" charset="0"/>
                            <a:cs typeface="Calibri"/>
                          </a:rPr>
                        </m:ctrlPr>
                      </m:funcPr>
                      <m:fName>
                        <m:limLow>
                          <m:limLowPr>
                            <m:ctrlPr>
                              <a:rPr lang="mr-IN" sz="2100" i="1" smtClean="0">
                                <a:solidFill>
                                  <a:srgbClr val="263B86"/>
                                </a:solidFill>
                                <a:latin typeface="Cambria Math" charset="0"/>
                                <a:cs typeface="Calibri"/>
                              </a:rPr>
                            </m:ctrlPr>
                          </m:limLowPr>
                          <m:e>
                            <m:r>
                              <m:rPr>
                                <m:sty m:val="p"/>
                              </m:rPr>
                              <a:rPr lang="mr-IN" sz="2100" i="0" smtClean="0">
                                <a:solidFill>
                                  <a:srgbClr val="263B86"/>
                                </a:solidFill>
                                <a:latin typeface="Cambria Math" charset="0"/>
                                <a:cs typeface="Calibri"/>
                              </a:rPr>
                              <m:t>max</m:t>
                            </m:r>
                          </m:e>
                          <m:lim>
                            <m:r>
                              <a:rPr lang="en-US" sz="2100" b="0" i="1" smtClean="0">
                                <a:solidFill>
                                  <a:srgbClr val="263B86"/>
                                </a:solidFill>
                                <a:latin typeface="Cambria Math" charset="0"/>
                                <a:cs typeface="Calibri"/>
                              </a:rPr>
                              <m:t>𝑖</m:t>
                            </m:r>
                          </m:lim>
                        </m:limLow>
                      </m:fName>
                      <m:e>
                        <m:d>
                          <m:dPr>
                            <m:begChr m:val="|"/>
                            <m:endChr m:val="|"/>
                            <m:ctrlPr>
                              <a:rPr lang="hr-HR"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b="0" i="1" smtClean="0">
                                    <a:solidFill>
                                      <a:srgbClr val="263B86"/>
                                    </a:solidFill>
                                    <a:latin typeface="Cambria Math" charset="0"/>
                                    <a:cs typeface="Calibri"/>
                                  </a:rPr>
                                </m:ctrlPr>
                              </m:accPr>
                              <m:e>
                                <m:sSub>
                                  <m:sSubPr>
                                    <m:ctrlPr>
                                      <a:rPr lang="en-US" sz="2100" b="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e>
                        </m:d>
                      </m:e>
                    </m:func>
                  </m:oMath>
                </a14:m>
                <a:endParaRPr lang="en-US" sz="2100" dirty="0">
                  <a:solidFill>
                    <a:srgbClr val="263B86"/>
                  </a:solidFill>
                  <a:latin typeface="Calibri"/>
                  <a:cs typeface="Calibri"/>
                </a:endParaRPr>
              </a:p>
              <a:p>
                <a:pPr>
                  <a:buFont typeface="Wingdings" charset="2"/>
                  <a:buChar char="Ø"/>
                </a:pPr>
                <a:endParaRPr lang="en-US" sz="2100" b="1" dirty="0" smtClean="0">
                  <a:solidFill>
                    <a:srgbClr val="263B86"/>
                  </a:solidFill>
                  <a:latin typeface="Calibri"/>
                  <a:cs typeface="Calibri"/>
                </a:endParaRPr>
              </a:p>
              <a:p>
                <a:pPr>
                  <a:buFont typeface="Wingdings" charset="2"/>
                  <a:buChar char="Ø"/>
                </a:pPr>
                <a:r>
                  <a:rPr lang="en-US" sz="2100" b="1" dirty="0" smtClean="0">
                    <a:solidFill>
                      <a:srgbClr val="263B86"/>
                    </a:solidFill>
                    <a:latin typeface="Calibri"/>
                    <a:cs typeface="Calibri"/>
                  </a:rPr>
                  <a:t>Sum of absolute deviations (L</a:t>
                </a:r>
                <a:r>
                  <a:rPr lang="en-US" sz="2100" b="1" baseline="-25000" dirty="0" smtClean="0">
                    <a:solidFill>
                      <a:srgbClr val="263B86"/>
                    </a:solidFill>
                    <a:latin typeface="Calibri"/>
                    <a:cs typeface="Calibri"/>
                  </a:rPr>
                  <a:t>1</a:t>
                </a:r>
                <a:r>
                  <a:rPr lang="en-US" sz="2100" b="1" dirty="0" smtClean="0">
                    <a:solidFill>
                      <a:srgbClr val="263B86"/>
                    </a:solidFill>
                    <a:latin typeface="Calibri"/>
                    <a:cs typeface="Calibri"/>
                  </a:rPr>
                  <a:t>-norm)</a:t>
                </a:r>
                <a:br>
                  <a:rPr lang="en-US" sz="2100" b="1" dirty="0" smtClean="0">
                    <a:solidFill>
                      <a:srgbClr val="263B86"/>
                    </a:solidFill>
                    <a:latin typeface="Calibri"/>
                    <a:cs typeface="Calibri"/>
                  </a:rPr>
                </a:br>
                <a:r>
                  <a:rPr lang="en-US" sz="2100" dirty="0" smtClean="0">
                    <a:solidFill>
                      <a:srgbClr val="263B86"/>
                    </a:solidFill>
                    <a:latin typeface="Calibri"/>
                    <a:cs typeface="Calibri"/>
                  </a:rPr>
                  <a:t/>
                </a:r>
                <a:br>
                  <a:rPr lang="en-US" sz="2100" dirty="0" smtClean="0">
                    <a:solidFill>
                      <a:srgbClr val="263B86"/>
                    </a:solidFill>
                    <a:latin typeface="Calibri"/>
                    <a:cs typeface="Calibri"/>
                  </a:rPr>
                </a:br>
                <a14:m>
                  <m:oMath xmlns:m="http://schemas.openxmlformats.org/officeDocument/2006/math">
                    <m:nary>
                      <m:naryPr>
                        <m:chr m:val="∑"/>
                        <m:supHide m:val="on"/>
                        <m:ctrlPr>
                          <a:rPr lang="en-US" sz="2100" i="1" smtClean="0">
                            <a:solidFill>
                              <a:srgbClr val="263B86"/>
                            </a:solidFill>
                            <a:latin typeface="Cambria Math" charset="0"/>
                            <a:cs typeface="Calibri"/>
                          </a:rPr>
                        </m:ctrlPr>
                      </m:naryPr>
                      <m:sub>
                        <m:r>
                          <m:rPr>
                            <m:brk m:alnAt="7"/>
                          </m:rPr>
                          <a:rPr lang="en-US" sz="2100" b="0" i="1" smtClean="0">
                            <a:solidFill>
                              <a:srgbClr val="263B86"/>
                            </a:solidFill>
                            <a:latin typeface="Cambria Math" charset="0"/>
                            <a:cs typeface="Calibri"/>
                          </a:rPr>
                          <m:t>𝑖</m:t>
                        </m:r>
                      </m:sub>
                      <m:sup/>
                      <m:e>
                        <m:d>
                          <m:dPr>
                            <m:begChr m:val="|"/>
                            <m:endChr m:val="|"/>
                            <m:ctrlPr>
                              <a:rPr lang="hr-HR"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e>
                        </m:d>
                      </m:e>
                    </m:nary>
                  </m:oMath>
                </a14:m>
                <a:endParaRPr lang="en-US" sz="2100" dirty="0" smtClean="0">
                  <a:solidFill>
                    <a:srgbClr val="263B86"/>
                  </a:solidFill>
                  <a:latin typeface="Calibri"/>
                  <a:cs typeface="Calibri"/>
                </a:endParaRPr>
              </a:p>
              <a:p>
                <a:pPr>
                  <a:buFont typeface="Wingdings" charset="2"/>
                  <a:buChar char="Ø"/>
                </a:pPr>
                <a:endParaRPr lang="en-US" sz="2100" b="1" dirty="0" smtClean="0">
                  <a:solidFill>
                    <a:srgbClr val="263B86"/>
                  </a:solidFill>
                  <a:latin typeface="Calibri"/>
                  <a:cs typeface="Calibri"/>
                </a:endParaRPr>
              </a:p>
              <a:p>
                <a:pPr>
                  <a:buFont typeface="Wingdings" charset="2"/>
                  <a:buChar char="Ø"/>
                </a:pPr>
                <a:r>
                  <a:rPr lang="en-US" sz="2100" b="1" dirty="0" smtClean="0">
                    <a:solidFill>
                      <a:srgbClr val="263B86"/>
                    </a:solidFill>
                    <a:latin typeface="Calibri"/>
                    <a:cs typeface="Calibri"/>
                  </a:rPr>
                  <a:t>Sum of squared errors (L</a:t>
                </a:r>
                <a:r>
                  <a:rPr lang="en-US" sz="2100" b="1" baseline="-25000" dirty="0" smtClean="0">
                    <a:solidFill>
                      <a:srgbClr val="263B86"/>
                    </a:solidFill>
                    <a:latin typeface="Calibri"/>
                    <a:cs typeface="Calibri"/>
                  </a:rPr>
                  <a:t>2</a:t>
                </a:r>
                <a:r>
                  <a:rPr lang="en-US" sz="2100" b="1" dirty="0" smtClean="0">
                    <a:solidFill>
                      <a:srgbClr val="263B86"/>
                    </a:solidFill>
                    <a:latin typeface="Calibri"/>
                    <a:cs typeface="Calibri"/>
                  </a:rPr>
                  <a:t>-norm)</a:t>
                </a:r>
                <a:br>
                  <a:rPr lang="en-US" sz="2100" b="1" dirty="0" smtClean="0">
                    <a:solidFill>
                      <a:srgbClr val="263B86"/>
                    </a:solidFill>
                    <a:latin typeface="Calibri"/>
                    <a:cs typeface="Calibri"/>
                  </a:rPr>
                </a:br>
                <a:r>
                  <a:rPr lang="en-US" sz="2100" b="1" dirty="0" smtClean="0">
                    <a:solidFill>
                      <a:srgbClr val="263B86"/>
                    </a:solidFill>
                    <a:latin typeface="Calibri"/>
                    <a:cs typeface="Calibri"/>
                  </a:rPr>
                  <a:t/>
                </a:r>
                <a:br>
                  <a:rPr lang="en-US" sz="2100" b="1" dirty="0" smtClean="0">
                    <a:solidFill>
                      <a:srgbClr val="263B86"/>
                    </a:solidFill>
                    <a:latin typeface="Calibri"/>
                    <a:cs typeface="Calibri"/>
                  </a:rPr>
                </a:br>
                <a14:m>
                  <m:oMath xmlns:m="http://schemas.openxmlformats.org/officeDocument/2006/math">
                    <m:nary>
                      <m:naryPr>
                        <m:chr m:val="∑"/>
                        <m:supHide m:val="on"/>
                        <m:ctrlPr>
                          <a:rPr lang="en-US" sz="2100" i="1" smtClean="0">
                            <a:solidFill>
                              <a:srgbClr val="263B86"/>
                            </a:solidFill>
                            <a:latin typeface="Cambria Math" charset="0"/>
                            <a:cs typeface="Calibri"/>
                          </a:rPr>
                        </m:ctrlPr>
                      </m:naryPr>
                      <m:sub>
                        <m:r>
                          <m:rPr>
                            <m:brk m:alnAt="7"/>
                          </m:rPr>
                          <a:rPr lang="en-US" sz="2100" b="0" i="1" smtClean="0">
                            <a:solidFill>
                              <a:srgbClr val="263B86"/>
                            </a:solidFill>
                            <a:latin typeface="Cambria Math" charset="0"/>
                            <a:cs typeface="Calibri"/>
                          </a:rPr>
                          <m:t>𝑖</m:t>
                        </m:r>
                      </m:sub>
                      <m:sup/>
                      <m:e>
                        <m:sSup>
                          <m:sSupPr>
                            <m:ctrlPr>
                              <a:rPr lang="en-US" sz="2100" i="1" smtClean="0">
                                <a:solidFill>
                                  <a:srgbClr val="263B86"/>
                                </a:solidFill>
                                <a:latin typeface="Cambria Math" charset="0"/>
                                <a:cs typeface="Calibri"/>
                              </a:rPr>
                            </m:ctrlPr>
                          </m:sSupPr>
                          <m:e>
                            <m:d>
                              <m:dPr>
                                <m:ctrlPr>
                                  <a:rPr lang="mr-IN" sz="2100" i="1" smtClean="0">
                                    <a:solidFill>
                                      <a:srgbClr val="263B86"/>
                                    </a:solidFill>
                                    <a:latin typeface="Cambria Math" charset="0"/>
                                    <a:cs typeface="Calibri"/>
                                  </a:rPr>
                                </m:ctrlPr>
                              </m:d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r>
                                  <a:rPr lang="en-US" sz="2100" b="0" i="1" smtClean="0">
                                    <a:solidFill>
                                      <a:srgbClr val="263B86"/>
                                    </a:solidFill>
                                    <a:latin typeface="Cambria Math" charset="0"/>
                                    <a:cs typeface="Calibri"/>
                                  </a:rPr>
                                  <m:t>−</m:t>
                                </m:r>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b="0" i="1" smtClean="0">
                                            <a:solidFill>
                                              <a:srgbClr val="263B86"/>
                                            </a:solidFill>
                                            <a:latin typeface="Cambria Math" charset="0"/>
                                            <a:cs typeface="Calibri"/>
                                          </a:rPr>
                                          <m:t>𝑦</m:t>
                                        </m:r>
                                      </m:e>
                                      <m:sub>
                                        <m:r>
                                          <a:rPr lang="en-US" sz="2100" b="0" i="1" smtClean="0">
                                            <a:solidFill>
                                              <a:srgbClr val="263B86"/>
                                            </a:solidFill>
                                            <a:latin typeface="Cambria Math" charset="0"/>
                                            <a:cs typeface="Calibri"/>
                                          </a:rPr>
                                          <m:t>𝑖</m:t>
                                        </m:r>
                                      </m:sub>
                                    </m:sSub>
                                  </m:e>
                                </m:acc>
                              </m:e>
                            </m:d>
                          </m:e>
                          <m:sup>
                            <m:r>
                              <a:rPr lang="en-US" sz="2100" b="0" i="1" smtClean="0">
                                <a:solidFill>
                                  <a:srgbClr val="263B86"/>
                                </a:solidFill>
                                <a:latin typeface="Cambria Math" charset="0"/>
                                <a:cs typeface="Calibri"/>
                              </a:rPr>
                              <m:t>2</m:t>
                            </m:r>
                          </m:sup>
                        </m:sSup>
                      </m:e>
                    </m:nary>
                  </m:oMath>
                </a14:m>
                <a:endParaRPr lang="en-US" sz="2100" b="1"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Others used in classification: hinge, logistic</a:t>
                </a: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800" t="-1212"/>
                </a:stretch>
              </a:blipFill>
            </p:spPr>
            <p:txBody>
              <a:bodyPr/>
              <a:lstStyle/>
              <a:p>
                <a:r>
                  <a:rPr lang="en-US">
                    <a:noFill/>
                  </a:rPr>
                  <a:t> </a:t>
                </a:r>
              </a:p>
            </p:txBody>
          </p:sp>
        </mc:Fallback>
      </mc:AlternateContent>
    </p:spTree>
    <p:extLst>
      <p:ext uri="{BB962C8B-B14F-4D97-AF65-F5344CB8AC3E}">
        <p14:creationId xmlns:p14="http://schemas.microsoft.com/office/powerpoint/2010/main" val="122153053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BFF2A4-C7CE-E24B-9C47-A6D1556AB43A}" type="slidenum">
              <a:rPr lang="en-US"/>
              <a:pPr>
                <a:defRPr/>
              </a:pPr>
              <a:t>9</a:t>
            </a:fld>
            <a:endParaRPr lang="en-US" sz="900">
              <a:solidFill>
                <a:srgbClr val="1D2C64"/>
              </a:solidFill>
              <a:latin typeface="Times" pitchFamily="-110" charset="0"/>
            </a:endParaRPr>
          </a:p>
        </p:txBody>
      </p:sp>
      <p:sp>
        <p:nvSpPr>
          <p:cNvPr id="7171" name="Rectangle 2"/>
          <p:cNvSpPr>
            <a:spLocks noGrp="1"/>
          </p:cNvSpPr>
          <p:nvPr>
            <p:ph type="title" idx="4294967295"/>
          </p:nvPr>
        </p:nvSpPr>
        <p:spPr>
          <a:xfrm>
            <a:off x="835025" y="174625"/>
            <a:ext cx="8308975" cy="676275"/>
          </a:xfrm>
        </p:spPr>
        <p:txBody>
          <a:bodyPr/>
          <a:lstStyle/>
          <a:p>
            <a:r>
              <a:rPr lang="en-US" dirty="0" smtClean="0">
                <a:latin typeface="Calibri"/>
                <a:cs typeface="Calibri"/>
              </a:rPr>
              <a:t>Linear regression</a:t>
            </a:r>
          </a:p>
        </p:txBody>
      </p:sp>
      <mc:AlternateContent xmlns:mc="http://schemas.openxmlformats.org/markup-compatibility/2006" xmlns:a14="http://schemas.microsoft.com/office/drawing/2010/main">
        <mc:Choice Requires="a14">
          <p:sp>
            <p:nvSpPr>
              <p:cNvPr id="7172" name="Rectangle 3"/>
              <p:cNvSpPr>
                <a:spLocks noGrp="1"/>
              </p:cNvSpPr>
              <p:nvPr>
                <p:ph type="body" idx="4294967295"/>
              </p:nvPr>
            </p:nvSpPr>
            <p:spPr>
              <a:xfrm>
                <a:off x="838200" y="1295400"/>
                <a:ext cx="7620000" cy="5029200"/>
              </a:xfrm>
            </p:spPr>
            <p:txBody>
              <a:bodyPr>
                <a:normAutofit/>
              </a:bodyPr>
              <a:lstStyle/>
              <a:p>
                <a:pPr marL="0" indent="0">
                  <a:buNone/>
                </a:pPr>
                <a:r>
                  <a:rPr lang="en-US" sz="2100" dirty="0" smtClean="0">
                    <a:solidFill>
                      <a:srgbClr val="263B86"/>
                    </a:solidFill>
                    <a:latin typeface="Calibri"/>
                    <a:cs typeface="Calibri"/>
                  </a:rPr>
                  <a:t>If each observation has only one predictor, we can build a model by first assuming a simple </a:t>
                </a:r>
                <a:r>
                  <a:rPr lang="en-US" sz="2100" b="1" dirty="0" smtClean="0">
                    <a:solidFill>
                      <a:srgbClr val="263B86"/>
                    </a:solidFill>
                    <a:latin typeface="Calibri"/>
                    <a:cs typeface="Calibri"/>
                  </a:rPr>
                  <a:t>linear</a:t>
                </a:r>
                <a:r>
                  <a:rPr lang="en-US" sz="2100" dirty="0" smtClean="0">
                    <a:solidFill>
                      <a:srgbClr val="263B86"/>
                    </a:solidFill>
                    <a:latin typeface="Calibri"/>
                    <a:cs typeface="Calibri"/>
                  </a:rPr>
                  <a:t> form for </a:t>
                </a:r>
                <a:r>
                  <a:rPr lang="en-US" sz="2100" i="1" dirty="0" smtClean="0">
                    <a:solidFill>
                      <a:srgbClr val="263B86"/>
                    </a:solidFill>
                    <a:latin typeface="Calibri"/>
                    <a:cs typeface="Calibri"/>
                  </a:rPr>
                  <a:t>f</a:t>
                </a:r>
                <a:r>
                  <a:rPr lang="en-US" sz="2100" dirty="0" smtClean="0">
                    <a:solidFill>
                      <a:srgbClr val="263B86"/>
                    </a:solidFill>
                    <a:latin typeface="Calibri"/>
                    <a:cs typeface="Calibri"/>
                  </a:rPr>
                  <a:t> (and </a:t>
                </a:r>
                <a14:m>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oMath>
                </a14:m>
                <a:r>
                  <a:rPr lang="en-US" sz="2100" dirty="0" smtClean="0">
                    <a:solidFill>
                      <a:srgbClr val="263B86"/>
                    </a:solidFill>
                    <a:latin typeface="Calibri"/>
                    <a:cs typeface="Calibri"/>
                  </a:rPr>
                  <a:t>):</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r>
                        <a:rPr lang="en-US" sz="2100" b="0" i="1" smtClean="0">
                          <a:solidFill>
                            <a:srgbClr val="263B86"/>
                          </a:solidFill>
                          <a:latin typeface="Cambria Math" charset="0"/>
                          <a:cs typeface="Calibri"/>
                        </a:rPr>
                        <m:t>𝑌</m:t>
                      </m:r>
                      <m:r>
                        <a:rPr lang="en-US" sz="2100" b="0" i="1" smtClean="0">
                          <a:solidFill>
                            <a:srgbClr val="263B86"/>
                          </a:solidFill>
                          <a:latin typeface="Cambria Math" charset="0"/>
                          <a:cs typeface="Calibri"/>
                        </a:rPr>
                        <m:t>=</m:t>
                      </m:r>
                      <m:r>
                        <a:rPr lang="en-US" sz="2100" b="0" i="1" smtClean="0">
                          <a:solidFill>
                            <a:srgbClr val="263B86"/>
                          </a:solidFill>
                          <a:latin typeface="Cambria Math" charset="0"/>
                          <a:cs typeface="Calibri"/>
                        </a:rPr>
                        <m:t>𝑓</m:t>
                      </m:r>
                      <m:d>
                        <m:dPr>
                          <m:ctrlPr>
                            <a:rPr lang="en-US"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𝑋</m:t>
                          </m:r>
                        </m:e>
                      </m:d>
                      <m:r>
                        <a:rPr lang="en-US" sz="2100" b="0" i="1" smtClean="0">
                          <a:solidFill>
                            <a:srgbClr val="263B86"/>
                          </a:solidFill>
                          <a:latin typeface="Cambria Math" charset="0"/>
                          <a:cs typeface="Calibri"/>
                        </a:rPr>
                        <m:t>+</m:t>
                      </m:r>
                      <m:r>
                        <a:rPr lang="en-US" sz="2100" b="0" i="1" smtClean="0">
                          <a:solidFill>
                            <a:srgbClr val="263B86"/>
                          </a:solidFill>
                          <a:latin typeface="Cambria Math" charset="0"/>
                          <a:ea typeface="Cambria Math" charset="0"/>
                          <a:cs typeface="Cambria Math" charset="0"/>
                        </a:rPr>
                        <m:t>𝜖</m:t>
                      </m:r>
                      <m:r>
                        <a:rPr lang="en-US" sz="2100" b="0" i="1" smtClean="0">
                          <a:solidFill>
                            <a:srgbClr val="263B86"/>
                          </a:solidFill>
                          <a:latin typeface="Cambria Math" charset="0"/>
                          <a:ea typeface="Cambria Math" charset="0"/>
                          <a:cs typeface="Cambria Math" charset="0"/>
                        </a:rPr>
                        <m:t>=</m:t>
                      </m:r>
                      <m:sSubSup>
                        <m:sSubSupPr>
                          <m:ctrlPr>
                            <a:rPr lang="en-US" sz="2100" b="0" i="1" smtClean="0">
                              <a:solidFill>
                                <a:srgbClr val="263B86"/>
                              </a:solidFill>
                              <a:latin typeface="Cambria Math" charset="0"/>
                              <a:ea typeface="Cambria Math" charset="0"/>
                              <a:cs typeface="Cambria Math" charset="0"/>
                            </a:rPr>
                          </m:ctrlPr>
                        </m:sSubSupPr>
                        <m:e>
                          <m:r>
                            <a:rPr lang="en-US" sz="2100" b="0" i="1" smtClean="0">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up>
                          <m:r>
                            <m:rPr>
                              <m:sty m:val="p"/>
                            </m:rPr>
                            <a:rPr lang="en-US" sz="2100" b="0" i="0" smtClean="0">
                              <a:solidFill>
                                <a:srgbClr val="263B86"/>
                              </a:solidFill>
                              <a:latin typeface="Cambria Math" charset="0"/>
                              <a:ea typeface="Cambria Math" charset="0"/>
                              <a:cs typeface="Cambria Math" charset="0"/>
                            </a:rPr>
                            <m:t>true</m:t>
                          </m:r>
                        </m:sup>
                      </m:sSubSup>
                      <m:r>
                        <a:rPr lang="en-US" sz="2100" b="0" i="1" smtClean="0">
                          <a:solidFill>
                            <a:srgbClr val="263B86"/>
                          </a:solidFill>
                          <a:latin typeface="Cambria Math" charset="0"/>
                          <a:ea typeface="Cambria Math" charset="0"/>
                          <a:cs typeface="Cambria Math" charset="0"/>
                        </a:rPr>
                        <m:t>𝑋</m:t>
                      </m:r>
                      <m:r>
                        <a:rPr lang="en-US" sz="2100" b="0" i="1" smtClean="0">
                          <a:solidFill>
                            <a:srgbClr val="263B86"/>
                          </a:solidFill>
                          <a:latin typeface="Cambria Math" charset="0"/>
                          <a:ea typeface="Cambria Math" charset="0"/>
                          <a:cs typeface="Cambria Math" charset="0"/>
                        </a:rPr>
                        <m:t>+</m:t>
                      </m:r>
                      <m:sSubSup>
                        <m:sSubSupPr>
                          <m:ctrlPr>
                            <a:rPr lang="en-US" sz="2100" b="0" i="1" smtClean="0">
                              <a:solidFill>
                                <a:srgbClr val="263B86"/>
                              </a:solidFill>
                              <a:latin typeface="Cambria Math" charset="0"/>
                              <a:ea typeface="Cambria Math" charset="0"/>
                              <a:cs typeface="Cambria Math" charset="0"/>
                            </a:rPr>
                          </m:ctrlPr>
                        </m:sSubSup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up>
                          <m:r>
                            <m:rPr>
                              <m:sty m:val="p"/>
                            </m:rPr>
                            <a:rPr lang="en-US" sz="2100" b="0" i="0" smtClean="0">
                              <a:solidFill>
                                <a:srgbClr val="263B86"/>
                              </a:solidFill>
                              <a:latin typeface="Cambria Math" charset="0"/>
                              <a:ea typeface="Cambria Math" charset="0"/>
                              <a:cs typeface="Cambria Math" charset="0"/>
                            </a:rPr>
                            <m:t>true</m:t>
                          </m:r>
                        </m:sup>
                      </m:sSubSup>
                      <m:r>
                        <a:rPr lang="en-US" sz="2100" b="0" i="1" smtClean="0">
                          <a:solidFill>
                            <a:srgbClr val="263B86"/>
                          </a:solidFill>
                          <a:latin typeface="Cambria Math" charset="0"/>
                          <a:ea typeface="Cambria Math" charset="0"/>
                          <a:cs typeface="Cambria Math" charset="0"/>
                        </a:rPr>
                        <m:t>+</m:t>
                      </m:r>
                      <m:r>
                        <a:rPr lang="en-US" sz="2100" b="0" i="1" smtClean="0">
                          <a:solidFill>
                            <a:srgbClr val="263B86"/>
                          </a:solidFill>
                          <a:latin typeface="Cambria Math" charset="0"/>
                          <a:ea typeface="Cambria Math" charset="0"/>
                          <a:cs typeface="Cambria Math" charset="0"/>
                        </a:rPr>
                        <m:t>𝜖</m:t>
                      </m:r>
                    </m:oMath>
                  </m:oMathPara>
                </a14:m>
                <a:endParaRPr lang="en-US" sz="2100" dirty="0" smtClean="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smtClean="0">
                    <a:solidFill>
                      <a:srgbClr val="263B86"/>
                    </a:solidFill>
                    <a:latin typeface="Calibri"/>
                    <a:cs typeface="Calibri"/>
                  </a:rPr>
                  <a:t>Remember </a:t>
                </a:r>
                <a:r>
                  <a:rPr lang="en-US" sz="2100" i="1" dirty="0" smtClean="0">
                    <a:solidFill>
                      <a:srgbClr val="263B86"/>
                    </a:solidFill>
                    <a:latin typeface="Calibri"/>
                    <a:cs typeface="Calibri"/>
                  </a:rPr>
                  <a:t>ϵ </a:t>
                </a:r>
                <a:r>
                  <a:rPr lang="en-US" sz="2100" dirty="0" smtClean="0">
                    <a:solidFill>
                      <a:srgbClr val="263B86"/>
                    </a:solidFill>
                    <a:latin typeface="Calibri"/>
                    <a:cs typeface="Calibri"/>
                  </a:rPr>
                  <a:t>is the random quantity or</a:t>
                </a:r>
                <a:r>
                  <a:rPr lang="en-US" sz="2100" i="1" dirty="0" smtClean="0">
                    <a:solidFill>
                      <a:srgbClr val="263B86"/>
                    </a:solidFill>
                    <a:latin typeface="Calibri"/>
                    <a:cs typeface="Calibri"/>
                  </a:rPr>
                  <a:t> </a:t>
                </a:r>
                <a:r>
                  <a:rPr lang="en-US" sz="2100" b="1" dirty="0" smtClean="0">
                    <a:solidFill>
                      <a:srgbClr val="263B86"/>
                    </a:solidFill>
                    <a:latin typeface="Calibri"/>
                    <a:cs typeface="Calibri"/>
                  </a:rPr>
                  <a:t>noise</a:t>
                </a:r>
                <a:r>
                  <a:rPr lang="en-US" sz="2100" dirty="0" smtClean="0">
                    <a:solidFill>
                      <a:srgbClr val="263B86"/>
                    </a:solidFill>
                    <a:latin typeface="Calibri"/>
                    <a:cs typeface="Calibri"/>
                  </a:rPr>
                  <a:t> by which observed values of </a:t>
                </a:r>
                <a:r>
                  <a:rPr lang="en-US" sz="2100" i="1" dirty="0" smtClean="0">
                    <a:solidFill>
                      <a:srgbClr val="263B86"/>
                    </a:solidFill>
                    <a:latin typeface="Calibri"/>
                    <a:cs typeface="Calibri"/>
                  </a:rPr>
                  <a:t>Y</a:t>
                </a:r>
                <a:r>
                  <a:rPr lang="en-US" sz="2100" dirty="0" smtClean="0">
                    <a:solidFill>
                      <a:srgbClr val="263B86"/>
                    </a:solidFill>
                    <a:latin typeface="Calibri"/>
                    <a:cs typeface="Calibri"/>
                  </a:rPr>
                  <a:t> differ from the rule </a:t>
                </a:r>
                <a14:m>
                  <m:oMath xmlns:m="http://schemas.openxmlformats.org/officeDocument/2006/math">
                    <m:r>
                      <a:rPr lang="en-US" sz="2100" b="0" i="1" smtClean="0">
                        <a:solidFill>
                          <a:srgbClr val="263B86"/>
                        </a:solidFill>
                        <a:latin typeface="Cambria Math" charset="0"/>
                        <a:cs typeface="Calibri"/>
                      </a:rPr>
                      <m:t>𝑓</m:t>
                    </m:r>
                    <m:d>
                      <m:dPr>
                        <m:ctrlPr>
                          <a:rPr lang="en-US" sz="2100" b="0" i="1" smtClean="0">
                            <a:solidFill>
                              <a:srgbClr val="263B86"/>
                            </a:solidFill>
                            <a:latin typeface="Cambria Math" charset="0"/>
                            <a:cs typeface="Calibri"/>
                          </a:rPr>
                        </m:ctrlPr>
                      </m:dPr>
                      <m:e>
                        <m:r>
                          <a:rPr lang="en-US" sz="2100" b="0" i="1" smtClean="0">
                            <a:solidFill>
                              <a:srgbClr val="263B86"/>
                            </a:solidFill>
                            <a:latin typeface="Cambria Math" charset="0"/>
                            <a:cs typeface="Calibri"/>
                          </a:rPr>
                          <m:t>𝑋</m:t>
                        </m:r>
                      </m:e>
                    </m:d>
                    <m:r>
                      <a:rPr lang="en-US" sz="2100" b="0" i="1" smtClean="0">
                        <a:solidFill>
                          <a:srgbClr val="263B86"/>
                        </a:solidFill>
                        <a:latin typeface="Cambria Math" charset="0"/>
                        <a:cs typeface="Calibri"/>
                      </a:rPr>
                      <m:t>.</m:t>
                    </m:r>
                  </m:oMath>
                </a14:m>
                <a:r>
                  <a:rPr lang="en-US" sz="2100" dirty="0" smtClean="0">
                    <a:solidFill>
                      <a:srgbClr val="263B86"/>
                    </a:solidFill>
                    <a:latin typeface="Calibri"/>
                    <a:cs typeface="Calibri"/>
                  </a:rPr>
                  <a:t> </a:t>
                </a:r>
              </a:p>
              <a:p>
                <a:pPr marL="0" indent="0">
                  <a:buNone/>
                </a:pPr>
                <a:r>
                  <a:rPr lang="en-US" sz="2100" dirty="0" smtClean="0">
                    <a:solidFill>
                      <a:srgbClr val="263B86"/>
                    </a:solidFill>
                    <a:latin typeface="Calibri"/>
                    <a:cs typeface="Calibri"/>
                  </a:rPr>
                  <a:t>Our estimate is then:</a:t>
                </a:r>
              </a:p>
              <a:p>
                <a:pPr marL="0" indent="0">
                  <a:buNone/>
                </a:pPr>
                <a:endParaRPr lang="en-US" sz="2100" dirty="0" smtClean="0">
                  <a:solidFill>
                    <a:srgbClr val="263B86"/>
                  </a:solidFill>
                  <a:latin typeface="Calibri"/>
                  <a:cs typeface="Calibri"/>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𝑌</m:t>
                          </m:r>
                        </m:e>
                      </m:acc>
                      <m:r>
                        <a:rPr lang="en-US" sz="2100" i="1">
                          <a:solidFill>
                            <a:srgbClr val="263B86"/>
                          </a:solidFill>
                          <a:latin typeface="Cambria Math" charset="0"/>
                          <a:cs typeface="Calibri"/>
                        </a:rPr>
                        <m:t>=</m:t>
                      </m:r>
                      <m:acc>
                        <m:accPr>
                          <m:chr m:val="̂"/>
                          <m:ctrlPr>
                            <a:rPr lang="en-US" sz="2100" i="1" smtClean="0">
                              <a:solidFill>
                                <a:srgbClr val="263B86"/>
                              </a:solidFill>
                              <a:latin typeface="Cambria Math" charset="0"/>
                              <a:cs typeface="Calibri"/>
                            </a:rPr>
                          </m:ctrlPr>
                        </m:accPr>
                        <m:e>
                          <m:r>
                            <a:rPr lang="en-US" sz="2100" b="0" i="1" smtClean="0">
                              <a:solidFill>
                                <a:srgbClr val="263B86"/>
                              </a:solidFill>
                              <a:latin typeface="Cambria Math" charset="0"/>
                              <a:cs typeface="Calibri"/>
                            </a:rPr>
                            <m:t>𝑓</m:t>
                          </m:r>
                        </m:e>
                      </m:acc>
                      <m:d>
                        <m:dPr>
                          <m:ctrlPr>
                            <a:rPr lang="en-US" sz="2100" i="1">
                              <a:solidFill>
                                <a:srgbClr val="263B86"/>
                              </a:solidFill>
                              <a:latin typeface="Cambria Math" charset="0"/>
                              <a:cs typeface="Calibri"/>
                            </a:rPr>
                          </m:ctrlPr>
                        </m:dPr>
                        <m:e>
                          <m:r>
                            <a:rPr lang="en-US" sz="2100" i="1">
                              <a:solidFill>
                                <a:srgbClr val="263B86"/>
                              </a:solidFill>
                              <a:latin typeface="Cambria Math" charset="0"/>
                              <a:cs typeface="Calibri"/>
                            </a:rPr>
                            <m:t>𝑋</m:t>
                          </m:r>
                        </m:e>
                      </m:d>
                      <m:r>
                        <a:rPr lang="en-US" sz="2100" i="1">
                          <a:solidFill>
                            <a:srgbClr val="263B86"/>
                          </a:solidFill>
                          <a:latin typeface="Cambria Math" charset="0"/>
                          <a:ea typeface="Cambria Math" charset="0"/>
                          <a:cs typeface="Cambria Math" charset="0"/>
                        </a:rPr>
                        <m:t>=</m:t>
                      </m:r>
                      <m:sSubSup>
                        <m:sSubSupPr>
                          <m:ctrlPr>
                            <a:rPr lang="en-US" sz="2100" i="1">
                              <a:solidFill>
                                <a:srgbClr val="263B86"/>
                              </a:solidFill>
                              <a:latin typeface="Cambria Math" charset="0"/>
                              <a:ea typeface="Cambria Math" charset="0"/>
                              <a:cs typeface="Cambria Math" charset="0"/>
                            </a:rPr>
                          </m:ctrlPr>
                        </m:sSubSupPr>
                        <m:e>
                          <m:acc>
                            <m:accPr>
                              <m:chr m:val="̂"/>
                              <m:ctrlPr>
                                <a:rPr lang="en-US" sz="2100" i="1" smtClean="0">
                                  <a:solidFill>
                                    <a:srgbClr val="263B86"/>
                                  </a:solidFill>
                                  <a:latin typeface="Cambria Math" charset="0"/>
                                  <a:ea typeface="Cambria Math" charset="0"/>
                                  <a:cs typeface="Cambria Math" charset="0"/>
                                </a:rPr>
                              </m:ctrlPr>
                            </m:accPr>
                            <m:e>
                              <m:r>
                                <a:rPr lang="en-US" sz="2100" i="1">
                                  <a:solidFill>
                                    <a:srgbClr val="263B86"/>
                                  </a:solidFill>
                                  <a:latin typeface="Cambria Math" charset="0"/>
                                  <a:ea typeface="Cambria Math" charset="0"/>
                                  <a:cs typeface="Cambria Math" charset="0"/>
                                </a:rPr>
                                <m:t>𝛽</m:t>
                              </m:r>
                            </m:e>
                          </m:acc>
                        </m:e>
                        <m:sub>
                          <m:r>
                            <a:rPr lang="en-US" sz="2100" i="1">
                              <a:solidFill>
                                <a:srgbClr val="263B86"/>
                              </a:solidFill>
                              <a:latin typeface="Cambria Math" charset="0"/>
                              <a:ea typeface="Cambria Math" charset="0"/>
                              <a:cs typeface="Cambria Math" charset="0"/>
                            </a:rPr>
                            <m:t>1</m:t>
                          </m:r>
                        </m:sub>
                        <m:sup/>
                      </m:sSubSup>
                      <m:r>
                        <a:rPr lang="en-US" sz="2100" i="1">
                          <a:solidFill>
                            <a:srgbClr val="263B86"/>
                          </a:solidFill>
                          <a:latin typeface="Cambria Math" charset="0"/>
                          <a:ea typeface="Cambria Math" charset="0"/>
                          <a:cs typeface="Cambria Math" charset="0"/>
                        </a:rPr>
                        <m:t>𝑋</m:t>
                      </m:r>
                      <m:r>
                        <a:rPr lang="en-US" sz="2100" i="1">
                          <a:solidFill>
                            <a:srgbClr val="263B86"/>
                          </a:solidFill>
                          <a:latin typeface="Cambria Math" charset="0"/>
                          <a:ea typeface="Cambria Math" charset="0"/>
                          <a:cs typeface="Cambria Math" charset="0"/>
                        </a:rPr>
                        <m:t>+</m:t>
                      </m:r>
                      <m:sSubSup>
                        <m:sSubSupPr>
                          <m:ctrlPr>
                            <a:rPr lang="en-US" sz="2100" i="1">
                              <a:solidFill>
                                <a:srgbClr val="263B86"/>
                              </a:solidFill>
                              <a:latin typeface="Cambria Math" charset="0"/>
                              <a:ea typeface="Cambria Math" charset="0"/>
                              <a:cs typeface="Cambria Math" charset="0"/>
                            </a:rPr>
                          </m:ctrlPr>
                        </m:sSubSupPr>
                        <m:e>
                          <m:acc>
                            <m:accPr>
                              <m:chr m:val="̂"/>
                              <m:ctrlPr>
                                <a:rPr lang="en-US" sz="2100" i="1" smtClean="0">
                                  <a:solidFill>
                                    <a:srgbClr val="263B86"/>
                                  </a:solidFill>
                                  <a:latin typeface="Cambria Math" charset="0"/>
                                  <a:ea typeface="Cambria Math" charset="0"/>
                                  <a:cs typeface="Cambria Math" charset="0"/>
                                </a:rPr>
                              </m:ctrlPr>
                            </m:accPr>
                            <m:e>
                              <m:r>
                                <a:rPr lang="en-US" sz="2100" i="1">
                                  <a:solidFill>
                                    <a:srgbClr val="263B86"/>
                                  </a:solidFill>
                                  <a:latin typeface="Cambria Math" charset="0"/>
                                  <a:ea typeface="Cambria Math" charset="0"/>
                                  <a:cs typeface="Cambria Math" charset="0"/>
                                </a:rPr>
                                <m:t>𝛽</m:t>
                              </m:r>
                            </m:e>
                          </m:acc>
                        </m:e>
                        <m:sub>
                          <m:r>
                            <a:rPr lang="en-US" sz="2100" i="1">
                              <a:solidFill>
                                <a:srgbClr val="263B86"/>
                              </a:solidFill>
                              <a:latin typeface="Cambria Math" charset="0"/>
                              <a:ea typeface="Cambria Math" charset="0"/>
                              <a:cs typeface="Cambria Math" charset="0"/>
                            </a:rPr>
                            <m:t>0</m:t>
                          </m:r>
                        </m:sub>
                        <m:sup/>
                      </m:sSubSup>
                    </m:oMath>
                  </m:oMathPara>
                </a14:m>
                <a:endParaRPr lang="en-US" sz="2100" dirty="0">
                  <a:solidFill>
                    <a:srgbClr val="263B86"/>
                  </a:solidFill>
                  <a:latin typeface="Calibri"/>
                  <a:cs typeface="Calibri"/>
                </a:endParaRPr>
              </a:p>
              <a:p>
                <a:pPr marL="0" indent="0">
                  <a:buNone/>
                </a:pPr>
                <a:endParaRPr lang="en-US" sz="2100" dirty="0" smtClean="0">
                  <a:solidFill>
                    <a:srgbClr val="263B86"/>
                  </a:solidFill>
                  <a:latin typeface="Calibri"/>
                  <a:cs typeface="Calibri"/>
                </a:endParaRPr>
              </a:p>
              <a:p>
                <a:pPr marL="0" indent="0">
                  <a:buNone/>
                </a:pPr>
                <a:r>
                  <a:rPr lang="en-US" sz="2100" dirty="0">
                    <a:solidFill>
                      <a:srgbClr val="263B86"/>
                    </a:solidFill>
                    <a:latin typeface="Calibri"/>
                    <a:cs typeface="Calibri"/>
                  </a:rPr>
                  <a:t>w</a:t>
                </a:r>
                <a:r>
                  <a:rPr lang="en-US" sz="2100" dirty="0" smtClean="0">
                    <a:solidFill>
                      <a:srgbClr val="263B86"/>
                    </a:solidFill>
                    <a:latin typeface="Calibri"/>
                    <a:cs typeface="Calibri"/>
                  </a:rPr>
                  <a:t>here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smtClean="0">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cs typeface="Calibri"/>
                              </a:rPr>
                              <m:t>1</m:t>
                            </m:r>
                          </m:sub>
                        </m:sSub>
                      </m:e>
                    </m:acc>
                  </m:oMath>
                </a14:m>
                <a:r>
                  <a:rPr lang="en-US" sz="2100" dirty="0" smtClean="0">
                    <a:solidFill>
                      <a:srgbClr val="263B86"/>
                    </a:solidFill>
                    <a:latin typeface="Calibri"/>
                    <a:cs typeface="Calibri"/>
                  </a:rPr>
                  <a:t> and </a:t>
                </a:r>
                <a14:m>
                  <m:oMath xmlns:m="http://schemas.openxmlformats.org/officeDocument/2006/math">
                    <m:acc>
                      <m:accPr>
                        <m:chr m:val="̂"/>
                        <m:ctrlPr>
                          <a:rPr lang="en-US" sz="2100" i="1" smtClean="0">
                            <a:solidFill>
                              <a:srgbClr val="263B86"/>
                            </a:solidFill>
                            <a:latin typeface="Cambria Math" charset="0"/>
                            <a:cs typeface="Calibri"/>
                          </a:rPr>
                        </m:ctrlPr>
                      </m:accPr>
                      <m:e>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e>
                    </m:acc>
                  </m:oMath>
                </a14:m>
                <a:r>
                  <a:rPr lang="en-US" sz="2100" dirty="0" smtClean="0">
                    <a:solidFill>
                      <a:srgbClr val="263B86"/>
                    </a:solidFill>
                    <a:latin typeface="Calibri"/>
                    <a:cs typeface="Calibri"/>
                  </a:rPr>
                  <a:t> are estimates of </a:t>
                </a:r>
                <a14:m>
                  <m:oMath xmlns:m="http://schemas.openxmlformats.org/officeDocument/2006/math">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1</m:t>
                        </m:r>
                      </m:sub>
                    </m:sSub>
                  </m:oMath>
                </a14:m>
                <a:r>
                  <a:rPr lang="en-US" sz="2100" b="1" dirty="0">
                    <a:solidFill>
                      <a:srgbClr val="263B86"/>
                    </a:solidFill>
                    <a:latin typeface="Calibri"/>
                    <a:cs typeface="Calibri"/>
                  </a:rPr>
                  <a:t> </a:t>
                </a:r>
                <a:r>
                  <a:rPr lang="en-US" sz="2100" dirty="0" smtClean="0">
                    <a:solidFill>
                      <a:srgbClr val="263B86"/>
                    </a:solidFill>
                    <a:latin typeface="Calibri"/>
                    <a:cs typeface="Calibri"/>
                  </a:rPr>
                  <a:t>and </a:t>
                </a:r>
                <a14:m>
                  <m:oMath xmlns:m="http://schemas.openxmlformats.org/officeDocument/2006/math">
                    <m:sSub>
                      <m:sSubPr>
                        <m:ctrlPr>
                          <a:rPr lang="en-US" sz="2100" i="1">
                            <a:solidFill>
                              <a:srgbClr val="263B86"/>
                            </a:solidFill>
                            <a:latin typeface="Cambria Math" charset="0"/>
                            <a:cs typeface="Calibri"/>
                          </a:rPr>
                        </m:ctrlPr>
                      </m:sSubPr>
                      <m:e>
                        <m:r>
                          <a:rPr lang="en-US" sz="2100" i="1">
                            <a:solidFill>
                              <a:srgbClr val="263B86"/>
                            </a:solidFill>
                            <a:latin typeface="Cambria Math" charset="0"/>
                            <a:ea typeface="Cambria Math" charset="0"/>
                            <a:cs typeface="Cambria Math" charset="0"/>
                          </a:rPr>
                          <m:t>𝛽</m:t>
                        </m:r>
                      </m:e>
                      <m:sub>
                        <m:r>
                          <a:rPr lang="en-US" sz="2100" b="0" i="1" smtClean="0">
                            <a:solidFill>
                              <a:srgbClr val="263B86"/>
                            </a:solidFill>
                            <a:latin typeface="Cambria Math" charset="0"/>
                            <a:ea typeface="Cambria Math" charset="0"/>
                            <a:cs typeface="Cambria Math" charset="0"/>
                          </a:rPr>
                          <m:t>0</m:t>
                        </m:r>
                      </m:sub>
                    </m:sSub>
                  </m:oMath>
                </a14:m>
                <a:r>
                  <a:rPr lang="en-US" sz="2100" b="1" dirty="0" smtClean="0">
                    <a:solidFill>
                      <a:srgbClr val="263B86"/>
                    </a:solidFill>
                    <a:latin typeface="Calibri"/>
                    <a:cs typeface="Calibri"/>
                  </a:rPr>
                  <a:t> </a:t>
                </a:r>
                <a:r>
                  <a:rPr lang="en-US" sz="2100" dirty="0" smtClean="0">
                    <a:solidFill>
                      <a:srgbClr val="263B86"/>
                    </a:solidFill>
                    <a:latin typeface="Calibri"/>
                    <a:cs typeface="Calibri"/>
                  </a:rPr>
                  <a:t>computed from our observations. </a:t>
                </a:r>
                <a:endParaRPr lang="en-US" sz="2100" b="1" dirty="0" smtClean="0">
                  <a:solidFill>
                    <a:srgbClr val="263B86"/>
                  </a:solidFill>
                  <a:latin typeface="Calibri"/>
                  <a:cs typeface="Calibri"/>
                </a:endParaRPr>
              </a:p>
            </p:txBody>
          </p:sp>
        </mc:Choice>
        <mc:Fallback xmlns="">
          <p:sp>
            <p:nvSpPr>
              <p:cNvPr id="7172" name="Rectangle 3"/>
              <p:cNvSpPr>
                <a:spLocks noGrp="1" noRot="1" noChangeAspect="1" noMove="1" noResize="1" noEditPoints="1" noAdjustHandles="1" noChangeArrowheads="1" noChangeShapeType="1" noTextEdit="1"/>
              </p:cNvSpPr>
              <p:nvPr>
                <p:ph type="body" idx="4294967295"/>
              </p:nvPr>
            </p:nvSpPr>
            <p:spPr>
              <a:xfrm>
                <a:off x="838200" y="1295400"/>
                <a:ext cx="7620000" cy="5029200"/>
              </a:xfrm>
              <a:blipFill rotWithShape="0">
                <a:blip r:embed="rId3"/>
                <a:stretch>
                  <a:fillRect l="-960" t="-848"/>
                </a:stretch>
              </a:blipFill>
            </p:spPr>
            <p:txBody>
              <a:bodyPr/>
              <a:lstStyle/>
              <a:p>
                <a:r>
                  <a:rPr lang="en-US">
                    <a:noFill/>
                  </a:rPr>
                  <a:t> </a:t>
                </a:r>
              </a:p>
            </p:txBody>
          </p:sp>
        </mc:Fallback>
      </mc:AlternateContent>
    </p:spTree>
    <p:extLst>
      <p:ext uri="{BB962C8B-B14F-4D97-AF65-F5344CB8AC3E}">
        <p14:creationId xmlns:p14="http://schemas.microsoft.com/office/powerpoint/2010/main" val="351791634"/>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3_Expo">
      <a:majorFont>
        <a:latin typeface="Arial"/>
        <a:ea typeface="ＭＳ Ｐゴシック"/>
        <a:cs typeface="ＭＳ Ｐゴシック"/>
      </a:majorFont>
      <a:minorFont>
        <a:latin typeface="Arial"/>
        <a:ea typeface="ＭＳ Ｐゴシック"/>
        <a:cs typeface="ＭＳ Ｐ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76316</TotalTime>
  <Words>1607</Words>
  <Application>Microsoft Macintosh PowerPoint</Application>
  <PresentationFormat>On-screen Show (4:3)</PresentationFormat>
  <Paragraphs>441</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Calibri</vt:lpstr>
      <vt:lpstr>Cambria Math</vt:lpstr>
      <vt:lpstr>Copperplate Light</vt:lpstr>
      <vt:lpstr>ＭＳ Ｐゴシック</vt:lpstr>
      <vt:lpstr>Symbol</vt:lpstr>
      <vt:lpstr>Tahoma</vt:lpstr>
      <vt:lpstr>Times</vt:lpstr>
      <vt:lpstr>Wingdings</vt:lpstr>
      <vt:lpstr>Arial</vt:lpstr>
      <vt:lpstr>3_Expo</vt:lpstr>
      <vt:lpstr>Linear regression</vt:lpstr>
      <vt:lpstr>Outline</vt:lpstr>
      <vt:lpstr>Predicting a variable</vt:lpstr>
      <vt:lpstr>Outcome vs. predictor values</vt:lpstr>
      <vt:lpstr>True vs. statistical model</vt:lpstr>
      <vt:lpstr>Prediction vs. estimation</vt:lpstr>
      <vt:lpstr>Error and loss functions</vt:lpstr>
      <vt:lpstr>Other loss functions</vt:lpstr>
      <vt:lpstr>Linear regression</vt:lpstr>
      <vt:lpstr>Which models are linear?</vt:lpstr>
      <vt:lpstr>Which models are linear?</vt:lpstr>
      <vt:lpstr>Inference for linear regression</vt:lpstr>
      <vt:lpstr>Linear regression: a simple example</vt:lpstr>
      <vt:lpstr>Training vs. Testing Sets</vt:lpstr>
      <vt:lpstr>Measurement vs. sampling error</vt:lpstr>
      <vt:lpstr>Estimating sampling errors</vt:lpstr>
      <vt:lpstr>Confidence intervals</vt:lpstr>
      <vt:lpstr>Residual analysis</vt:lpstr>
      <vt:lpstr>Model fitness: R^2</vt:lpstr>
      <vt:lpstr>Model fitness: information criteria</vt:lpstr>
      <vt:lpstr>Cross validation: leave-one-out</vt:lpstr>
      <vt:lpstr>Cross validation: K-fold</vt:lpstr>
      <vt:lpstr>Robust regression</vt:lpstr>
      <vt:lpstr>Robust regression: Huber loss</vt:lpstr>
      <vt:lpstr>Multiple linear regression</vt:lpstr>
      <vt:lpstr>Multiple linear regression in vectors</vt:lpstr>
      <vt:lpstr>Is there a relationship between the response and the predictors? </vt:lpstr>
      <vt:lpstr>Interaction terms</vt:lpstr>
      <vt:lpstr>Model selection</vt:lpstr>
      <vt:lpstr>Overfitting</vt:lpstr>
      <vt:lpstr>Theil-Sen estimator</vt:lpstr>
      <vt:lpstr>Polynomial regression</vt:lpstr>
      <vt:lpstr>Regularization</vt:lpstr>
      <vt:lpstr>LASSO Regression</vt:lpstr>
      <vt:lpstr>Ridge Regression</vt:lpstr>
      <vt:lpstr>The geometry of regularization</vt:lpstr>
      <vt:lpstr>Choosing 𝜆</vt:lpstr>
      <vt:lpstr>Heteroscedastic errors</vt:lpstr>
      <vt:lpstr>Bias and variance</vt:lpstr>
    </vt:vector>
  </TitlesOfParts>
  <Company>STScI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Wildt</dc:creator>
  <cp:lastModifiedBy>Microsoft Office User</cp:lastModifiedBy>
  <cp:revision>1041</cp:revision>
  <cp:lastPrinted>2010-03-05T18:14:36Z</cp:lastPrinted>
  <dcterms:created xsi:type="dcterms:W3CDTF">2011-12-13T03:44:51Z</dcterms:created>
  <dcterms:modified xsi:type="dcterms:W3CDTF">2017-08-21T02:59:46Z</dcterms:modified>
</cp:coreProperties>
</file>