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7" r:id="rId11"/>
    <p:sldId id="265" r:id="rId12"/>
    <p:sldId id="268" r:id="rId13"/>
    <p:sldId id="266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9" r:id="rId24"/>
    <p:sldId id="280" r:id="rId25"/>
    <p:sldId id="291" r:id="rId26"/>
    <p:sldId id="278" r:id="rId27"/>
    <p:sldId id="281" r:id="rId28"/>
    <p:sldId id="292" r:id="rId29"/>
    <p:sldId id="282" r:id="rId30"/>
    <p:sldId id="283" r:id="rId31"/>
    <p:sldId id="284" r:id="rId32"/>
    <p:sldId id="285" r:id="rId33"/>
    <p:sldId id="289" r:id="rId34"/>
    <p:sldId id="286" r:id="rId35"/>
    <p:sldId id="287" r:id="rId36"/>
    <p:sldId id="288" r:id="rId37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1752" y="-2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7F07-CD6C-E54C-9AA8-F7E3357431E3}" type="datetimeFigureOut">
              <a:rPr lang="es-ES" smtClean="0"/>
              <a:t>8/26/17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F9858-F420-9946-BEC1-C549B9D379A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2865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7F07-CD6C-E54C-9AA8-F7E3357431E3}" type="datetimeFigureOut">
              <a:rPr lang="es-ES" smtClean="0"/>
              <a:t>8/26/17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F9858-F420-9946-BEC1-C549B9D379A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6541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7F07-CD6C-E54C-9AA8-F7E3357431E3}" type="datetimeFigureOut">
              <a:rPr lang="es-ES" smtClean="0"/>
              <a:t>8/26/17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F9858-F420-9946-BEC1-C549B9D379A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46996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7F07-CD6C-E54C-9AA8-F7E3357431E3}" type="datetimeFigureOut">
              <a:rPr lang="es-ES" smtClean="0"/>
              <a:t>8/26/17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F9858-F420-9946-BEC1-C549B9D379A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45744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7F07-CD6C-E54C-9AA8-F7E3357431E3}" type="datetimeFigureOut">
              <a:rPr lang="es-ES" smtClean="0"/>
              <a:t>8/26/17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F9858-F420-9946-BEC1-C549B9D379A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3718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7F07-CD6C-E54C-9AA8-F7E3357431E3}" type="datetimeFigureOut">
              <a:rPr lang="es-ES" smtClean="0"/>
              <a:t>8/26/17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F9858-F420-9946-BEC1-C549B9D379A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7494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7F07-CD6C-E54C-9AA8-F7E3357431E3}" type="datetimeFigureOut">
              <a:rPr lang="es-ES" smtClean="0"/>
              <a:t>8/26/17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F9858-F420-9946-BEC1-C549B9D379A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97669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7F07-CD6C-E54C-9AA8-F7E3357431E3}" type="datetimeFigureOut">
              <a:rPr lang="es-ES" smtClean="0"/>
              <a:t>8/26/17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F9858-F420-9946-BEC1-C549B9D379A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19159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7F07-CD6C-E54C-9AA8-F7E3357431E3}" type="datetimeFigureOut">
              <a:rPr lang="es-ES" smtClean="0"/>
              <a:t>8/26/17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F9858-F420-9946-BEC1-C549B9D379A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8112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7F07-CD6C-E54C-9AA8-F7E3357431E3}" type="datetimeFigureOut">
              <a:rPr lang="es-ES" smtClean="0"/>
              <a:t>8/26/17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F9858-F420-9946-BEC1-C549B9D379A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76847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7F07-CD6C-E54C-9AA8-F7E3357431E3}" type="datetimeFigureOut">
              <a:rPr lang="es-ES" smtClean="0"/>
              <a:t>8/26/17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F9858-F420-9946-BEC1-C549B9D379A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15843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557F07-CD6C-E54C-9AA8-F7E3357431E3}" type="datetimeFigureOut">
              <a:rPr lang="es-ES" smtClean="0"/>
              <a:t>8/26/17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F9858-F420-9946-BEC1-C549B9D379A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8793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395412"/>
            <a:ext cx="7772400" cy="1470025"/>
          </a:xfrm>
        </p:spPr>
        <p:txBody>
          <a:bodyPr/>
          <a:lstStyle/>
          <a:p>
            <a:r>
              <a:rPr lang="es-ES" dirty="0" err="1" smtClean="0"/>
              <a:t>Clustering</a:t>
            </a:r>
            <a:r>
              <a:rPr lang="es-ES" dirty="0" smtClean="0"/>
              <a:t> of </a:t>
            </a:r>
            <a:r>
              <a:rPr lang="es-ES" dirty="0" err="1" smtClean="0"/>
              <a:t>genomic</a:t>
            </a:r>
            <a:r>
              <a:rPr lang="es-ES" dirty="0" smtClean="0"/>
              <a:t> data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204222"/>
            <a:ext cx="6400800" cy="2486772"/>
          </a:xfrm>
        </p:spPr>
        <p:txBody>
          <a:bodyPr>
            <a:normAutofit fontScale="92500" lnSpcReduction="10000"/>
          </a:bodyPr>
          <a:lstStyle/>
          <a:p>
            <a:r>
              <a:rPr lang="es-ES" dirty="0" smtClean="0"/>
              <a:t>La Serena Data </a:t>
            </a:r>
            <a:r>
              <a:rPr lang="es-ES" dirty="0" err="1" smtClean="0"/>
              <a:t>Science</a:t>
            </a:r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Rodrigo </a:t>
            </a:r>
            <a:r>
              <a:rPr lang="es-ES" dirty="0"/>
              <a:t>Assar, PhD </a:t>
            </a:r>
            <a:endParaRPr lang="es-ES" dirty="0" smtClean="0">
              <a:effectLst/>
            </a:endParaRPr>
          </a:p>
          <a:p>
            <a:r>
              <a:rPr lang="es-ES" dirty="0" err="1"/>
              <a:t>Assistant</a:t>
            </a:r>
            <a:r>
              <a:rPr lang="es-ES" dirty="0"/>
              <a:t> </a:t>
            </a:r>
            <a:r>
              <a:rPr lang="es-ES" dirty="0" err="1"/>
              <a:t>Professor</a:t>
            </a:r>
            <a:r>
              <a:rPr lang="es-ES" dirty="0"/>
              <a:t> Human </a:t>
            </a:r>
            <a:r>
              <a:rPr lang="es-ES" dirty="0" err="1"/>
              <a:t>Gene?cs</a:t>
            </a:r>
            <a:r>
              <a:rPr lang="es-ES" dirty="0"/>
              <a:t> </a:t>
            </a:r>
            <a:r>
              <a:rPr lang="es-ES" dirty="0" err="1"/>
              <a:t>Program</a:t>
            </a:r>
            <a:r>
              <a:rPr lang="es-ES" dirty="0"/>
              <a:t> </a:t>
            </a:r>
            <a:r>
              <a:rPr lang="es-ES" dirty="0" err="1"/>
              <a:t>School</a:t>
            </a:r>
            <a:r>
              <a:rPr lang="es-ES" dirty="0"/>
              <a:t> of Medicine, U. Chile </a:t>
            </a:r>
            <a:endParaRPr lang="es-ES" dirty="0" smtClean="0">
              <a:effectLst/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686086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Breast</a:t>
            </a:r>
            <a:r>
              <a:rPr lang="es-ES" dirty="0" smtClean="0"/>
              <a:t> </a:t>
            </a:r>
            <a:r>
              <a:rPr lang="es-ES" dirty="0" err="1" smtClean="0"/>
              <a:t>cancer</a:t>
            </a:r>
            <a:r>
              <a:rPr lang="es-ES" dirty="0" smtClean="0"/>
              <a:t> sub-</a:t>
            </a:r>
            <a:r>
              <a:rPr lang="es-ES" dirty="0" err="1" smtClean="0"/>
              <a:t>types</a:t>
            </a:r>
            <a:endParaRPr lang="es-E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4592749"/>
              </p:ext>
            </p:extLst>
          </p:nvPr>
        </p:nvGraphicFramePr>
        <p:xfrm>
          <a:off x="457200" y="1600200"/>
          <a:ext cx="8229600" cy="46092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757254">
                <a:tc>
                  <a:txBody>
                    <a:bodyPr/>
                    <a:lstStyle/>
                    <a:p>
                      <a:r>
                        <a:rPr lang="es-ES" sz="2400" dirty="0" err="1" smtClean="0"/>
                        <a:t>Name</a:t>
                      </a:r>
                      <a:endParaRPr lang="es-E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400" dirty="0" err="1" smtClean="0"/>
                        <a:t>Trend</a:t>
                      </a:r>
                      <a:r>
                        <a:rPr lang="es-ES" sz="2400" dirty="0" smtClean="0"/>
                        <a:t> (</a:t>
                      </a:r>
                      <a:r>
                        <a:rPr lang="es-ES" sz="2400" dirty="0" err="1" smtClean="0"/>
                        <a:t>with</a:t>
                      </a:r>
                      <a:r>
                        <a:rPr lang="es-ES" sz="2400" baseline="0" dirty="0" smtClean="0"/>
                        <a:t> Ki67 </a:t>
                      </a:r>
                      <a:r>
                        <a:rPr lang="es-ES" sz="2400" baseline="0" dirty="0" err="1" smtClean="0"/>
                        <a:t>also</a:t>
                      </a:r>
                      <a:r>
                        <a:rPr lang="es-ES" sz="2400" dirty="0" smtClean="0"/>
                        <a:t>)</a:t>
                      </a:r>
                      <a:endParaRPr lang="es-ES" sz="2400" dirty="0"/>
                    </a:p>
                  </a:txBody>
                  <a:tcPr/>
                </a:tc>
              </a:tr>
              <a:tr h="757254">
                <a:tc>
                  <a:txBody>
                    <a:bodyPr/>
                    <a:lstStyle/>
                    <a:p>
                      <a:r>
                        <a:rPr lang="es-ES" sz="2400" dirty="0" err="1" smtClean="0"/>
                        <a:t>Luminal</a:t>
                      </a:r>
                      <a:r>
                        <a:rPr lang="es-ES" sz="2400" dirty="0" smtClean="0"/>
                        <a:t> A</a:t>
                      </a:r>
                      <a:endParaRPr lang="es-E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400" dirty="0" smtClean="0">
                          <a:effectLst/>
                        </a:rPr>
                        <a:t>ER+, PR+, HER2-</a:t>
                      </a:r>
                      <a:endParaRPr lang="es-ES" sz="2400" dirty="0">
                        <a:effectLst/>
                      </a:endParaRPr>
                    </a:p>
                  </a:txBody>
                  <a:tcPr anchor="ctr"/>
                </a:tc>
              </a:tr>
              <a:tr h="757254">
                <a:tc>
                  <a:txBody>
                    <a:bodyPr/>
                    <a:lstStyle/>
                    <a:p>
                      <a:r>
                        <a:rPr lang="es-ES" sz="2400" dirty="0" err="1" smtClean="0"/>
                        <a:t>Luminal</a:t>
                      </a:r>
                      <a:r>
                        <a:rPr lang="es-ES" sz="2400" dirty="0" smtClean="0"/>
                        <a:t> B</a:t>
                      </a:r>
                      <a:endParaRPr lang="es-E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400" dirty="0" smtClean="0">
                          <a:effectLst/>
                        </a:rPr>
                        <a:t>ER+, PR+, HER2+</a:t>
                      </a:r>
                    </a:p>
                    <a:p>
                      <a:endParaRPr lang="es-ES" sz="2400" dirty="0">
                        <a:effectLst/>
                      </a:endParaRPr>
                    </a:p>
                  </a:txBody>
                  <a:tcPr anchor="ctr"/>
                </a:tc>
              </a:tr>
              <a:tr h="757254">
                <a:tc>
                  <a:txBody>
                    <a:bodyPr/>
                    <a:lstStyle/>
                    <a:p>
                      <a:r>
                        <a:rPr lang="es-ES" sz="2400" dirty="0" smtClean="0"/>
                        <a:t>HER2-enriched</a:t>
                      </a:r>
                      <a:endParaRPr lang="es-E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400" dirty="0" smtClean="0">
                          <a:effectLst/>
                        </a:rPr>
                        <a:t>ER-, PR-, HER2+</a:t>
                      </a:r>
                      <a:endParaRPr lang="es-ES" sz="2400" dirty="0"/>
                    </a:p>
                  </a:txBody>
                  <a:tcPr/>
                </a:tc>
              </a:tr>
              <a:tr h="757254">
                <a:tc>
                  <a:txBody>
                    <a:bodyPr/>
                    <a:lstStyle/>
                    <a:p>
                      <a:r>
                        <a:rPr lang="es-ES" sz="2400" dirty="0" smtClean="0"/>
                        <a:t>Basal-</a:t>
                      </a:r>
                      <a:r>
                        <a:rPr lang="es-ES" sz="2400" dirty="0" err="1" smtClean="0"/>
                        <a:t>like</a:t>
                      </a:r>
                      <a:r>
                        <a:rPr lang="es-ES" sz="2400" dirty="0" smtClean="0"/>
                        <a:t>(Triple </a:t>
                      </a:r>
                      <a:r>
                        <a:rPr lang="es-ES" sz="2400" dirty="0" err="1" smtClean="0"/>
                        <a:t>Negative</a:t>
                      </a:r>
                      <a:r>
                        <a:rPr lang="es-ES" sz="2400" dirty="0" smtClean="0"/>
                        <a:t>)</a:t>
                      </a:r>
                      <a:endParaRPr lang="es-E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400" dirty="0" smtClean="0">
                          <a:effectLst/>
                        </a:rPr>
                        <a:t>ER-, PR-, HER2-</a:t>
                      </a:r>
                      <a:endParaRPr lang="es-ES" sz="2400" dirty="0"/>
                    </a:p>
                  </a:txBody>
                  <a:tcPr/>
                </a:tc>
              </a:tr>
              <a:tr h="757254">
                <a:tc>
                  <a:txBody>
                    <a:bodyPr/>
                    <a:lstStyle/>
                    <a:p>
                      <a:r>
                        <a:rPr lang="es-ES" sz="2400" dirty="0" smtClean="0"/>
                        <a:t>Normal-</a:t>
                      </a:r>
                      <a:r>
                        <a:rPr lang="es-ES" sz="2400" dirty="0" err="1" smtClean="0"/>
                        <a:t>like</a:t>
                      </a:r>
                      <a:endParaRPr lang="es-E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400" dirty="0" err="1" smtClean="0">
                          <a:effectLst/>
                        </a:rPr>
                        <a:t>Different</a:t>
                      </a:r>
                      <a:endParaRPr lang="es-E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53831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PAM50 idea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/>
              <a:t>Characterize</a:t>
            </a:r>
            <a:r>
              <a:rPr lang="es-ES" dirty="0" smtClean="0"/>
              <a:t> </a:t>
            </a:r>
            <a:r>
              <a:rPr lang="es-ES" dirty="0" err="1" smtClean="0"/>
              <a:t>each</a:t>
            </a:r>
            <a:r>
              <a:rPr lang="es-ES" dirty="0" smtClean="0"/>
              <a:t> </a:t>
            </a:r>
            <a:r>
              <a:rPr lang="es-ES" dirty="0" err="1" smtClean="0"/>
              <a:t>patient</a:t>
            </a:r>
            <a:r>
              <a:rPr lang="es-ES" dirty="0" smtClean="0"/>
              <a:t> </a:t>
            </a:r>
            <a:r>
              <a:rPr lang="es-ES" dirty="0" err="1" smtClean="0"/>
              <a:t>sample</a:t>
            </a:r>
            <a:r>
              <a:rPr lang="es-ES" dirty="0" smtClean="0"/>
              <a:t> </a:t>
            </a:r>
            <a:r>
              <a:rPr lang="es-ES" dirty="0" err="1" smtClean="0"/>
              <a:t>by</a:t>
            </a:r>
            <a:r>
              <a:rPr lang="es-ES" dirty="0" smtClean="0"/>
              <a:t> gene </a:t>
            </a:r>
            <a:r>
              <a:rPr lang="es-ES" dirty="0" err="1" smtClean="0"/>
              <a:t>expressions</a:t>
            </a:r>
            <a:endParaRPr lang="es-ES" dirty="0" smtClean="0"/>
          </a:p>
          <a:p>
            <a:r>
              <a:rPr lang="es-ES" dirty="0" err="1" smtClean="0"/>
              <a:t>Clusterize</a:t>
            </a:r>
            <a:r>
              <a:rPr lang="es-ES" dirty="0" smtClean="0"/>
              <a:t> </a:t>
            </a:r>
            <a:r>
              <a:rPr lang="es-ES" dirty="0" err="1" smtClean="0"/>
              <a:t>patients</a:t>
            </a:r>
            <a:endParaRPr lang="es-ES" dirty="0" smtClean="0"/>
          </a:p>
          <a:p>
            <a:r>
              <a:rPr lang="es-ES" dirty="0" smtClean="0"/>
              <a:t>Reduce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number</a:t>
            </a:r>
            <a:r>
              <a:rPr lang="es-ES" dirty="0" smtClean="0"/>
              <a:t> of </a:t>
            </a:r>
            <a:r>
              <a:rPr lang="es-ES" dirty="0" err="1" smtClean="0"/>
              <a:t>dimensions</a:t>
            </a:r>
            <a:r>
              <a:rPr lang="es-ES" dirty="0" smtClean="0"/>
              <a:t> (genes): 50</a:t>
            </a:r>
          </a:p>
          <a:p>
            <a:r>
              <a:rPr lang="es-ES" dirty="0" err="1" smtClean="0"/>
              <a:t>Interpret</a:t>
            </a:r>
            <a:r>
              <a:rPr lang="es-ES" dirty="0" smtClean="0"/>
              <a:t> </a:t>
            </a:r>
            <a:r>
              <a:rPr lang="es-ES" dirty="0" err="1" smtClean="0"/>
              <a:t>clusters</a:t>
            </a:r>
            <a:r>
              <a:rPr lang="es-ES" dirty="0" smtClean="0"/>
              <a:t> as </a:t>
            </a:r>
            <a:r>
              <a:rPr lang="es-ES" dirty="0" err="1" smtClean="0"/>
              <a:t>subtypes</a:t>
            </a:r>
            <a:endParaRPr lang="es-ES" dirty="0"/>
          </a:p>
          <a:p>
            <a:r>
              <a:rPr lang="es-ES" dirty="0" err="1" smtClean="0"/>
              <a:t>Cluster</a:t>
            </a:r>
            <a:r>
              <a:rPr lang="es-ES" dirty="0" smtClean="0"/>
              <a:t> </a:t>
            </a:r>
            <a:r>
              <a:rPr lang="es-ES" dirty="0" err="1" smtClean="0"/>
              <a:t>techniques</a:t>
            </a:r>
            <a:r>
              <a:rPr lang="es-ES" dirty="0" smtClean="0"/>
              <a:t>:</a:t>
            </a:r>
          </a:p>
          <a:p>
            <a:pPr lvl="1"/>
            <a:r>
              <a:rPr lang="es-ES" b="1" dirty="0" err="1" smtClean="0"/>
              <a:t>Hierarchical</a:t>
            </a:r>
            <a:r>
              <a:rPr lang="es-ES" b="1" dirty="0" smtClean="0"/>
              <a:t> </a:t>
            </a:r>
            <a:r>
              <a:rPr lang="es-ES" b="1" dirty="0" err="1" smtClean="0"/>
              <a:t>clustering</a:t>
            </a:r>
            <a:endParaRPr lang="es-ES" b="1" dirty="0" smtClean="0"/>
          </a:p>
          <a:p>
            <a:pPr lvl="1"/>
            <a:r>
              <a:rPr lang="es-ES" dirty="0" smtClean="0"/>
              <a:t>K-</a:t>
            </a:r>
            <a:r>
              <a:rPr lang="es-ES" dirty="0" err="1" smtClean="0"/>
              <a:t>means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949802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" y="315688"/>
            <a:ext cx="2932056" cy="4502066"/>
          </a:xfrm>
        </p:spPr>
        <p:txBody>
          <a:bodyPr>
            <a:normAutofit/>
          </a:bodyPr>
          <a:lstStyle/>
          <a:p>
            <a:r>
              <a:rPr lang="es-ES" sz="3200" dirty="0" smtClean="0"/>
              <a:t>PAM50 </a:t>
            </a:r>
            <a:r>
              <a:rPr lang="es-ES" sz="3200" dirty="0" err="1" smtClean="0"/>
              <a:t>results</a:t>
            </a:r>
            <a:r>
              <a:rPr lang="es-ES" sz="3200" dirty="0" smtClean="0"/>
              <a:t> </a:t>
            </a:r>
            <a:br>
              <a:rPr lang="es-ES" sz="3200" dirty="0" smtClean="0"/>
            </a:br>
            <a:r>
              <a:rPr lang="es-ES" sz="2400" dirty="0" err="1" smtClean="0"/>
              <a:t>columns</a:t>
            </a:r>
            <a:r>
              <a:rPr lang="es-ES" sz="2400" dirty="0" smtClean="0"/>
              <a:t>: 189 </a:t>
            </a:r>
            <a:r>
              <a:rPr lang="es-ES" sz="2400" dirty="0" err="1" smtClean="0"/>
              <a:t>samples</a:t>
            </a:r>
            <a:r>
              <a:rPr lang="es-ES" sz="2400" dirty="0"/>
              <a:t/>
            </a:r>
            <a:br>
              <a:rPr lang="es-ES" sz="2400" dirty="0"/>
            </a:br>
            <a:r>
              <a:rPr lang="es-ES" sz="2400" dirty="0" smtClean="0"/>
              <a:t>rows:1906 genes</a:t>
            </a:r>
            <a:br>
              <a:rPr lang="es-ES" sz="2400" dirty="0" smtClean="0"/>
            </a:br>
            <a:r>
              <a:rPr lang="es-ES" sz="2400" dirty="0"/>
              <a:t/>
            </a:r>
            <a:br>
              <a:rPr lang="es-ES" sz="2400" dirty="0"/>
            </a:br>
            <a:r>
              <a:rPr lang="es-ES" sz="2400" dirty="0" err="1" smtClean="0"/>
              <a:t>Clusters</a:t>
            </a:r>
            <a:r>
              <a:rPr lang="es-ES" sz="2400" dirty="0" smtClean="0"/>
              <a:t> (</a:t>
            </a:r>
            <a:r>
              <a:rPr lang="es-ES" sz="2400" dirty="0" err="1" smtClean="0"/>
              <a:t>from</a:t>
            </a:r>
            <a:r>
              <a:rPr lang="es-ES" sz="2400" dirty="0" smtClean="0"/>
              <a:t> </a:t>
            </a:r>
            <a:r>
              <a:rPr lang="es-ES" sz="2400" dirty="0" err="1" smtClean="0"/>
              <a:t>left</a:t>
            </a:r>
            <a:r>
              <a:rPr lang="es-ES" sz="2400" dirty="0" smtClean="0"/>
              <a:t> </a:t>
            </a:r>
            <a:r>
              <a:rPr lang="es-ES" sz="2400" dirty="0" err="1" smtClean="0"/>
              <a:t>to</a:t>
            </a:r>
            <a:r>
              <a:rPr lang="es-ES" sz="2400" dirty="0" smtClean="0"/>
              <a:t> </a:t>
            </a:r>
            <a:r>
              <a:rPr lang="es-ES" sz="2400" dirty="0" err="1" smtClean="0"/>
              <a:t>right</a:t>
            </a:r>
            <a:r>
              <a:rPr lang="es-ES" sz="2400" dirty="0" smtClean="0"/>
              <a:t>):</a:t>
            </a:r>
            <a:br>
              <a:rPr lang="es-ES" sz="2400" dirty="0" smtClean="0"/>
            </a:br>
            <a:r>
              <a:rPr lang="es-ES" sz="2400" dirty="0" smtClean="0"/>
              <a:t>Her2-enriched (</a:t>
            </a:r>
            <a:r>
              <a:rPr lang="es-ES" sz="2400" dirty="0" err="1" smtClean="0"/>
              <a:t>pink</a:t>
            </a:r>
            <a:r>
              <a:rPr lang="es-ES" sz="2400" dirty="0" smtClean="0"/>
              <a:t>)</a:t>
            </a:r>
            <a:br>
              <a:rPr lang="es-ES" sz="2400" dirty="0" smtClean="0"/>
            </a:br>
            <a:r>
              <a:rPr lang="es-ES" sz="2400" dirty="0" smtClean="0"/>
              <a:t>Basal-</a:t>
            </a:r>
            <a:r>
              <a:rPr lang="es-ES" sz="2400" dirty="0" err="1" smtClean="0"/>
              <a:t>like</a:t>
            </a:r>
            <a:r>
              <a:rPr lang="es-ES" sz="2400" dirty="0" smtClean="0"/>
              <a:t/>
            </a:r>
            <a:br>
              <a:rPr lang="es-ES" sz="2400" dirty="0" smtClean="0"/>
            </a:br>
            <a:r>
              <a:rPr lang="es-ES" sz="2400" dirty="0" smtClean="0"/>
              <a:t>Normal-</a:t>
            </a:r>
            <a:r>
              <a:rPr lang="es-ES" sz="2400" dirty="0" err="1" smtClean="0"/>
              <a:t>like</a:t>
            </a:r>
            <a:r>
              <a:rPr lang="es-ES" sz="2400" dirty="0" smtClean="0"/>
              <a:t/>
            </a:r>
            <a:br>
              <a:rPr lang="es-ES" sz="2400" dirty="0" smtClean="0"/>
            </a:br>
            <a:r>
              <a:rPr lang="es-ES" sz="2400" dirty="0" err="1" smtClean="0"/>
              <a:t>Luminal</a:t>
            </a:r>
            <a:r>
              <a:rPr lang="es-ES" sz="2400" dirty="0" smtClean="0"/>
              <a:t> B (light </a:t>
            </a:r>
            <a:r>
              <a:rPr lang="es-ES" sz="2400" dirty="0" err="1" smtClean="0"/>
              <a:t>blue</a:t>
            </a:r>
            <a:r>
              <a:rPr lang="es-ES" sz="2400" dirty="0" smtClean="0"/>
              <a:t>)</a:t>
            </a:r>
            <a:br>
              <a:rPr lang="es-ES" sz="2400" dirty="0" smtClean="0"/>
            </a:br>
            <a:r>
              <a:rPr lang="es-ES" sz="2400" dirty="0" err="1" smtClean="0"/>
              <a:t>Luminal</a:t>
            </a:r>
            <a:r>
              <a:rPr lang="es-ES" sz="2400" dirty="0" smtClean="0"/>
              <a:t> A (</a:t>
            </a:r>
            <a:r>
              <a:rPr lang="es-ES" sz="2400" dirty="0" err="1" smtClean="0"/>
              <a:t>dark</a:t>
            </a:r>
            <a:r>
              <a:rPr lang="es-ES" sz="2400" dirty="0" smtClean="0"/>
              <a:t> </a:t>
            </a:r>
            <a:r>
              <a:rPr lang="es-ES" sz="2400" dirty="0" err="1" smtClean="0"/>
              <a:t>blue</a:t>
            </a:r>
            <a:r>
              <a:rPr lang="es-ES" sz="2400" dirty="0" smtClean="0"/>
              <a:t>)</a:t>
            </a:r>
            <a:endParaRPr lang="es-ES" sz="2400" dirty="0"/>
          </a:p>
        </p:txBody>
      </p:sp>
      <p:pic>
        <p:nvPicPr>
          <p:cNvPr id="4" name="Imagen 3" descr="Clustergenesintrinsico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2057" y="0"/>
            <a:ext cx="68916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028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141330" y="-126774"/>
            <a:ext cx="9285330" cy="1143000"/>
          </a:xfrm>
        </p:spPr>
        <p:txBody>
          <a:bodyPr>
            <a:normAutofit/>
          </a:bodyPr>
          <a:lstStyle/>
          <a:p>
            <a:r>
              <a:rPr lang="es-ES" dirty="0" smtClean="0"/>
              <a:t>PAM50 </a:t>
            </a:r>
            <a:r>
              <a:rPr lang="es-ES" dirty="0" err="1" smtClean="0"/>
              <a:t>results</a:t>
            </a:r>
            <a:r>
              <a:rPr lang="es-ES" dirty="0" smtClean="0"/>
              <a:t> </a:t>
            </a:r>
            <a:r>
              <a:rPr lang="es-ES" dirty="0" err="1" smtClean="0"/>
              <a:t>after</a:t>
            </a:r>
            <a:r>
              <a:rPr lang="es-ES" dirty="0" smtClean="0"/>
              <a:t> </a:t>
            </a:r>
            <a:r>
              <a:rPr lang="es-ES" dirty="0" err="1" smtClean="0"/>
              <a:t>cleaning</a:t>
            </a:r>
            <a:r>
              <a:rPr lang="es-ES" dirty="0" smtClean="0"/>
              <a:t>: </a:t>
            </a:r>
            <a:r>
              <a:rPr lang="es-ES" dirty="0" err="1" smtClean="0"/>
              <a:t>profiles</a:t>
            </a:r>
            <a:r>
              <a:rPr lang="es-ES" dirty="0" smtClean="0"/>
              <a:t> </a:t>
            </a:r>
            <a:endParaRPr lang="es-ES" dirty="0"/>
          </a:p>
        </p:txBody>
      </p:sp>
      <p:pic>
        <p:nvPicPr>
          <p:cNvPr id="4" name="Imagen 3" descr="PAM5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658" y="855634"/>
            <a:ext cx="7087650" cy="5841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4357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Playing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data: R (</a:t>
            </a:r>
            <a:r>
              <a:rPr lang="es-ES" dirty="0" err="1" smtClean="0"/>
              <a:t>Rstudio</a:t>
            </a:r>
            <a:r>
              <a:rPr lang="es-ES" dirty="0" smtClean="0"/>
              <a:t>)</a:t>
            </a:r>
            <a:endParaRPr lang="es-ES" dirty="0"/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1820333"/>
            <a:ext cx="1270000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033" y="1494366"/>
            <a:ext cx="6096000" cy="40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35782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In R </a:t>
            </a:r>
            <a:r>
              <a:rPr lang="es-ES" dirty="0" err="1"/>
              <a:t>w</a:t>
            </a:r>
            <a:r>
              <a:rPr lang="es-ES" dirty="0" err="1" smtClean="0"/>
              <a:t>ith</a:t>
            </a:r>
            <a:r>
              <a:rPr lang="es-ES" dirty="0" smtClean="0"/>
              <a:t> training data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8873"/>
          </a:xfrm>
        </p:spPr>
        <p:txBody>
          <a:bodyPr>
            <a:normAutofit lnSpcReduction="10000"/>
          </a:bodyPr>
          <a:lstStyle/>
          <a:p>
            <a:r>
              <a:rPr lang="es-ES" dirty="0" err="1" smtClean="0"/>
              <a:t>Hierarchical</a:t>
            </a:r>
            <a:r>
              <a:rPr lang="es-ES" dirty="0" smtClean="0"/>
              <a:t> </a:t>
            </a:r>
            <a:r>
              <a:rPr lang="es-ES" dirty="0" err="1" smtClean="0"/>
              <a:t>clustering</a:t>
            </a:r>
            <a:endParaRPr lang="es-ES" dirty="0" smtClean="0"/>
          </a:p>
          <a:p>
            <a:r>
              <a:rPr lang="es-ES" dirty="0" err="1" smtClean="0"/>
              <a:t>hclust</a:t>
            </a:r>
            <a:r>
              <a:rPr lang="es-ES" dirty="0" smtClean="0"/>
              <a:t> </a:t>
            </a:r>
            <a:r>
              <a:rPr lang="es-ES" dirty="0" err="1" smtClean="0"/>
              <a:t>function</a:t>
            </a:r>
            <a:r>
              <a:rPr lang="es-ES" dirty="0" smtClean="0"/>
              <a:t> (</a:t>
            </a:r>
            <a:r>
              <a:rPr lang="es-ES" dirty="0" err="1" smtClean="0"/>
              <a:t>from</a:t>
            </a:r>
            <a:r>
              <a:rPr lang="es-ES" dirty="0" smtClean="0"/>
              <a:t> </a:t>
            </a:r>
            <a:r>
              <a:rPr lang="es-ES" dirty="0" err="1" smtClean="0"/>
              <a:t>package</a:t>
            </a:r>
            <a:r>
              <a:rPr lang="es-ES" dirty="0" smtClean="0"/>
              <a:t> </a:t>
            </a:r>
            <a:r>
              <a:rPr lang="es-ES" dirty="0" err="1" smtClean="0"/>
              <a:t>stats</a:t>
            </a:r>
            <a:r>
              <a:rPr lang="es-ES" dirty="0" smtClean="0"/>
              <a:t>)</a:t>
            </a:r>
            <a:endParaRPr lang="es-ES" dirty="0"/>
          </a:p>
          <a:p>
            <a:pPr marL="0" indent="0">
              <a:buNone/>
            </a:pPr>
            <a:r>
              <a:rPr lang="es-ES" dirty="0" smtClean="0">
                <a:solidFill>
                  <a:srgbClr val="3366FF"/>
                </a:solidFill>
              </a:rPr>
              <a:t>&gt;load(“</a:t>
            </a:r>
            <a:r>
              <a:rPr lang="es-ES" dirty="0" err="1" smtClean="0">
                <a:solidFill>
                  <a:srgbClr val="3366FF"/>
                </a:solidFill>
              </a:rPr>
              <a:t>GenomicClusteringLS.RData</a:t>
            </a:r>
            <a:r>
              <a:rPr lang="es-ES" dirty="0" smtClean="0">
                <a:solidFill>
                  <a:srgbClr val="3366FF"/>
                </a:solidFill>
              </a:rPr>
              <a:t>”)</a:t>
            </a:r>
            <a:endParaRPr lang="es-ES" dirty="0" smtClean="0"/>
          </a:p>
          <a:p>
            <a:pPr marL="0" indent="0">
              <a:buNone/>
            </a:pPr>
            <a:r>
              <a:rPr lang="es-ES" dirty="0" smtClean="0">
                <a:solidFill>
                  <a:srgbClr val="3366FF"/>
                </a:solidFill>
              </a:rPr>
              <a:t>&gt;</a:t>
            </a:r>
            <a:r>
              <a:rPr lang="es-ES" dirty="0" err="1" smtClean="0">
                <a:solidFill>
                  <a:srgbClr val="3366FF"/>
                </a:solidFill>
              </a:rPr>
              <a:t>hccomplete</a:t>
            </a:r>
            <a:r>
              <a:rPr lang="es-ES" dirty="0" smtClean="0">
                <a:solidFill>
                  <a:srgbClr val="3366FF"/>
                </a:solidFill>
              </a:rPr>
              <a:t>=</a:t>
            </a:r>
            <a:r>
              <a:rPr lang="es-ES" dirty="0" err="1" smtClean="0">
                <a:solidFill>
                  <a:srgbClr val="3366FF"/>
                </a:solidFill>
              </a:rPr>
              <a:t>hclust</a:t>
            </a:r>
            <a:r>
              <a:rPr lang="es-ES" dirty="0" smtClean="0">
                <a:solidFill>
                  <a:srgbClr val="3366FF"/>
                </a:solidFill>
              </a:rPr>
              <a:t>(</a:t>
            </a:r>
            <a:r>
              <a:rPr lang="es-ES" dirty="0" err="1" smtClean="0">
                <a:solidFill>
                  <a:srgbClr val="3366FF"/>
                </a:solidFill>
              </a:rPr>
              <a:t>dist</a:t>
            </a:r>
            <a:r>
              <a:rPr lang="es-ES" dirty="0" smtClean="0">
                <a:solidFill>
                  <a:srgbClr val="3366FF"/>
                </a:solidFill>
              </a:rPr>
              <a:t>(TRAINING[,3:52]), </a:t>
            </a:r>
            <a:r>
              <a:rPr lang="es-ES" dirty="0" err="1" smtClean="0">
                <a:solidFill>
                  <a:srgbClr val="3366FF"/>
                </a:solidFill>
              </a:rPr>
              <a:t>method</a:t>
            </a:r>
            <a:r>
              <a:rPr lang="es-ES" dirty="0" smtClean="0">
                <a:solidFill>
                  <a:srgbClr val="3366FF"/>
                </a:solidFill>
              </a:rPr>
              <a:t> = "complete")</a:t>
            </a:r>
          </a:p>
          <a:p>
            <a:pPr marL="0" indent="0">
              <a:buNone/>
            </a:pPr>
            <a:r>
              <a:rPr lang="es-ES" dirty="0" smtClean="0">
                <a:solidFill>
                  <a:srgbClr val="3366FF"/>
                </a:solidFill>
              </a:rPr>
              <a:t>&gt;</a:t>
            </a:r>
            <a:r>
              <a:rPr lang="es-ES" dirty="0" err="1" smtClean="0">
                <a:solidFill>
                  <a:srgbClr val="3366FF"/>
                </a:solidFill>
              </a:rPr>
              <a:t>hcsingle</a:t>
            </a:r>
            <a:r>
              <a:rPr lang="es-ES" dirty="0" smtClean="0">
                <a:solidFill>
                  <a:srgbClr val="3366FF"/>
                </a:solidFill>
              </a:rPr>
              <a:t>=</a:t>
            </a:r>
            <a:r>
              <a:rPr lang="es-ES" dirty="0" err="1" smtClean="0">
                <a:solidFill>
                  <a:srgbClr val="3366FF"/>
                </a:solidFill>
              </a:rPr>
              <a:t>hclust</a:t>
            </a:r>
            <a:r>
              <a:rPr lang="es-ES" dirty="0" smtClean="0">
                <a:solidFill>
                  <a:srgbClr val="3366FF"/>
                </a:solidFill>
              </a:rPr>
              <a:t>(</a:t>
            </a:r>
            <a:r>
              <a:rPr lang="es-ES" dirty="0" err="1" smtClean="0">
                <a:solidFill>
                  <a:srgbClr val="3366FF"/>
                </a:solidFill>
              </a:rPr>
              <a:t>dist</a:t>
            </a:r>
            <a:r>
              <a:rPr lang="es-ES" dirty="0" smtClean="0">
                <a:solidFill>
                  <a:srgbClr val="3366FF"/>
                </a:solidFill>
              </a:rPr>
              <a:t>(TRAINING[,3:52]), </a:t>
            </a:r>
            <a:r>
              <a:rPr lang="es-ES" dirty="0" err="1" smtClean="0">
                <a:solidFill>
                  <a:srgbClr val="3366FF"/>
                </a:solidFill>
              </a:rPr>
              <a:t>method</a:t>
            </a:r>
            <a:r>
              <a:rPr lang="es-ES" dirty="0" smtClean="0">
                <a:solidFill>
                  <a:srgbClr val="3366FF"/>
                </a:solidFill>
              </a:rPr>
              <a:t> = ”single")</a:t>
            </a:r>
          </a:p>
          <a:p>
            <a:pPr marL="0" indent="0">
              <a:buNone/>
            </a:pPr>
            <a:r>
              <a:rPr lang="es-ES" dirty="0" smtClean="0">
                <a:solidFill>
                  <a:srgbClr val="3366FF"/>
                </a:solidFill>
              </a:rPr>
              <a:t>&gt;</a:t>
            </a:r>
            <a:r>
              <a:rPr lang="es-ES" dirty="0" err="1" smtClean="0">
                <a:solidFill>
                  <a:srgbClr val="3366FF"/>
                </a:solidFill>
              </a:rPr>
              <a:t>hccentroid</a:t>
            </a:r>
            <a:r>
              <a:rPr lang="es-ES" dirty="0" smtClean="0">
                <a:solidFill>
                  <a:srgbClr val="3366FF"/>
                </a:solidFill>
              </a:rPr>
              <a:t>=</a:t>
            </a:r>
            <a:r>
              <a:rPr lang="es-ES" dirty="0" err="1" smtClean="0">
                <a:solidFill>
                  <a:srgbClr val="3366FF"/>
                </a:solidFill>
              </a:rPr>
              <a:t>hclust</a:t>
            </a:r>
            <a:r>
              <a:rPr lang="es-ES" dirty="0" smtClean="0">
                <a:solidFill>
                  <a:srgbClr val="3366FF"/>
                </a:solidFill>
              </a:rPr>
              <a:t>(</a:t>
            </a:r>
            <a:r>
              <a:rPr lang="es-ES" dirty="0" err="1" smtClean="0">
                <a:solidFill>
                  <a:srgbClr val="3366FF"/>
                </a:solidFill>
              </a:rPr>
              <a:t>dist</a:t>
            </a:r>
            <a:r>
              <a:rPr lang="es-ES" dirty="0" smtClean="0">
                <a:solidFill>
                  <a:srgbClr val="3366FF"/>
                </a:solidFill>
              </a:rPr>
              <a:t>(TRAINING[,3:52]), </a:t>
            </a:r>
            <a:r>
              <a:rPr lang="es-ES" dirty="0" err="1" smtClean="0">
                <a:solidFill>
                  <a:srgbClr val="3366FF"/>
                </a:solidFill>
              </a:rPr>
              <a:t>method</a:t>
            </a:r>
            <a:r>
              <a:rPr lang="es-ES" dirty="0" smtClean="0">
                <a:solidFill>
                  <a:srgbClr val="3366FF"/>
                </a:solidFill>
              </a:rPr>
              <a:t> = ”</a:t>
            </a:r>
            <a:r>
              <a:rPr lang="es-ES" dirty="0" err="1" smtClean="0">
                <a:solidFill>
                  <a:srgbClr val="3366FF"/>
                </a:solidFill>
              </a:rPr>
              <a:t>centroid</a:t>
            </a:r>
            <a:r>
              <a:rPr lang="es-ES" dirty="0" smtClean="0">
                <a:solidFill>
                  <a:srgbClr val="3366FF"/>
                </a:solidFill>
              </a:rPr>
              <a:t>")</a:t>
            </a:r>
          </a:p>
          <a:p>
            <a:pPr marL="0" indent="0">
              <a:buNone/>
            </a:pPr>
            <a:endParaRPr lang="es-ES" dirty="0" smtClean="0">
              <a:solidFill>
                <a:srgbClr val="3366FF"/>
              </a:solidFill>
            </a:endParaRPr>
          </a:p>
          <a:p>
            <a:pPr marL="0" indent="0">
              <a:buNone/>
            </a:pPr>
            <a:endParaRPr lang="es-ES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6043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-163340"/>
            <a:ext cx="8229600" cy="1143000"/>
          </a:xfrm>
        </p:spPr>
        <p:txBody>
          <a:bodyPr/>
          <a:lstStyle/>
          <a:p>
            <a:r>
              <a:rPr lang="es-ES" dirty="0" smtClean="0"/>
              <a:t>TRAINING PAM50 data</a:t>
            </a:r>
            <a:endParaRPr lang="es-ES" dirty="0"/>
          </a:p>
        </p:txBody>
      </p:sp>
      <p:pic>
        <p:nvPicPr>
          <p:cNvPr id="4" name="Imagen 3" descr="Screen Shot 2017-08-26 at 9.32.2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6837" y="931920"/>
            <a:ext cx="6666167" cy="5769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9498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Visualization</a:t>
            </a:r>
            <a:r>
              <a:rPr lang="es-ES" dirty="0" smtClean="0"/>
              <a:t> of </a:t>
            </a:r>
            <a:r>
              <a:rPr lang="es-ES" dirty="0" err="1" smtClean="0"/>
              <a:t>clusters</a:t>
            </a:r>
            <a:endParaRPr lang="es-ES" dirty="0"/>
          </a:p>
        </p:txBody>
      </p:sp>
      <p:pic>
        <p:nvPicPr>
          <p:cNvPr id="5" name="Imagen 4" descr="Screen Shot 2017-08-26 at 9.35.4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7638"/>
            <a:ext cx="9144000" cy="4911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3816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315601"/>
            <a:ext cx="9144000" cy="1143000"/>
          </a:xfrm>
        </p:spPr>
        <p:txBody>
          <a:bodyPr>
            <a:normAutofit/>
          </a:bodyPr>
          <a:lstStyle/>
          <a:p>
            <a:r>
              <a:rPr lang="es-ES" sz="2800" dirty="0" err="1" smtClean="0"/>
              <a:t>Heatmap</a:t>
            </a:r>
            <a:r>
              <a:rPr lang="es-ES" sz="2800" dirty="0" smtClean="0"/>
              <a:t> of </a:t>
            </a:r>
            <a:r>
              <a:rPr lang="es-ES" sz="2800" dirty="0" err="1" smtClean="0"/>
              <a:t>hierarchical</a:t>
            </a:r>
            <a:r>
              <a:rPr lang="es-ES" sz="2800" dirty="0" smtClean="0"/>
              <a:t> </a:t>
            </a:r>
            <a:r>
              <a:rPr lang="es-ES" sz="2800" dirty="0" err="1" smtClean="0"/>
              <a:t>clustering</a:t>
            </a:r>
            <a:r>
              <a:rPr lang="es-ES" sz="2800" dirty="0" smtClean="0"/>
              <a:t> </a:t>
            </a:r>
            <a:r>
              <a:rPr lang="es-ES" sz="2800" dirty="0" err="1" smtClean="0"/>
              <a:t>with</a:t>
            </a:r>
            <a:r>
              <a:rPr lang="es-ES" sz="2800" dirty="0" smtClean="0"/>
              <a:t> </a:t>
            </a:r>
            <a:r>
              <a:rPr lang="es-ES" sz="2800" dirty="0" err="1" smtClean="0"/>
              <a:t>method</a:t>
            </a:r>
            <a:r>
              <a:rPr lang="es-ES" sz="2800" dirty="0" smtClean="0"/>
              <a:t>= complete</a:t>
            </a:r>
            <a:endParaRPr lang="es-ES" sz="2800" dirty="0"/>
          </a:p>
        </p:txBody>
      </p:sp>
      <p:pic>
        <p:nvPicPr>
          <p:cNvPr id="4" name="Imagen 3" descr="Screen Shot 2017-08-26 at 9.38.0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9606" y="552844"/>
            <a:ext cx="6477354" cy="6305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0860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r-IN" dirty="0" smtClean="0"/>
              <a:t>…</a:t>
            </a:r>
            <a:r>
              <a:rPr lang="es-ES_tradnl" dirty="0" smtClean="0"/>
              <a:t> </a:t>
            </a:r>
            <a:r>
              <a:rPr lang="es-ES_tradnl" dirty="0" err="1" smtClean="0"/>
              <a:t>Bigger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/>
              <a:t>Generation</a:t>
            </a:r>
            <a:r>
              <a:rPr lang="es-ES" dirty="0" smtClean="0"/>
              <a:t> of files </a:t>
            </a:r>
            <a:r>
              <a:rPr lang="es-ES" dirty="0" err="1" smtClean="0"/>
              <a:t>from</a:t>
            </a:r>
            <a:r>
              <a:rPr lang="es-ES" dirty="0" smtClean="0"/>
              <a:t> </a:t>
            </a:r>
            <a:r>
              <a:rPr lang="es-ES" dirty="0" err="1" smtClean="0"/>
              <a:t>command</a:t>
            </a:r>
            <a:r>
              <a:rPr lang="es-ES" dirty="0" smtClean="0"/>
              <a:t> line (</a:t>
            </a:r>
            <a:r>
              <a:rPr lang="es-ES" dirty="0" err="1" smtClean="0"/>
              <a:t>or</a:t>
            </a:r>
            <a:r>
              <a:rPr lang="es-ES" dirty="0" smtClean="0"/>
              <a:t> </a:t>
            </a:r>
            <a:r>
              <a:rPr lang="es-ES" dirty="0" err="1" smtClean="0"/>
              <a:t>export</a:t>
            </a:r>
            <a:r>
              <a:rPr lang="es-ES" dirty="0" smtClean="0"/>
              <a:t>)</a:t>
            </a:r>
            <a:endParaRPr lang="es-ES" dirty="0"/>
          </a:p>
        </p:txBody>
      </p:sp>
      <p:pic>
        <p:nvPicPr>
          <p:cNvPr id="4" name="Imagen 3" descr="Screen Shot 2017-08-26 at 9.42.2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93000"/>
            <a:ext cx="9144000" cy="2439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905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Genomic</a:t>
            </a:r>
            <a:r>
              <a:rPr lang="es-ES" dirty="0" smtClean="0"/>
              <a:t> data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 smtClean="0"/>
              <a:t>Genes: DNA </a:t>
            </a:r>
            <a:r>
              <a:rPr lang="es-ES" dirty="0" err="1" smtClean="0"/>
              <a:t>sequences</a:t>
            </a:r>
            <a:r>
              <a:rPr lang="es-ES" dirty="0" smtClean="0"/>
              <a:t> </a:t>
            </a:r>
            <a:r>
              <a:rPr lang="es-ES" dirty="0" err="1" smtClean="0"/>
              <a:t>that</a:t>
            </a:r>
            <a:r>
              <a:rPr lang="es-ES" dirty="0" smtClean="0"/>
              <a:t> </a:t>
            </a:r>
            <a:r>
              <a:rPr lang="es-ES" dirty="0" err="1" smtClean="0"/>
              <a:t>store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information</a:t>
            </a:r>
            <a:r>
              <a:rPr lang="es-ES" dirty="0" smtClean="0"/>
              <a:t> </a:t>
            </a:r>
            <a:r>
              <a:rPr lang="es-ES" dirty="0" err="1" smtClean="0"/>
              <a:t>about</a:t>
            </a:r>
            <a:r>
              <a:rPr lang="es-ES" dirty="0" smtClean="0"/>
              <a:t> </a:t>
            </a:r>
            <a:r>
              <a:rPr lang="es-ES" dirty="0" err="1" smtClean="0"/>
              <a:t>our</a:t>
            </a:r>
            <a:r>
              <a:rPr lang="es-ES" dirty="0" smtClean="0"/>
              <a:t> </a:t>
            </a:r>
            <a:r>
              <a:rPr lang="es-ES" dirty="0" err="1" smtClean="0"/>
              <a:t>phenotype</a:t>
            </a:r>
            <a:r>
              <a:rPr lang="es-ES" dirty="0" smtClean="0"/>
              <a:t> </a:t>
            </a:r>
            <a:r>
              <a:rPr lang="es-ES" dirty="0" err="1" smtClean="0"/>
              <a:t>conditions</a:t>
            </a:r>
            <a:endParaRPr lang="es-ES" dirty="0" smtClean="0"/>
          </a:p>
          <a:p>
            <a:pPr lvl="1"/>
            <a:r>
              <a:rPr lang="es-ES" dirty="0" err="1" smtClean="0"/>
              <a:t>Appearance</a:t>
            </a:r>
            <a:endParaRPr lang="es-ES" dirty="0" smtClean="0"/>
          </a:p>
          <a:p>
            <a:pPr lvl="1"/>
            <a:r>
              <a:rPr lang="es-ES" dirty="0" err="1" smtClean="0"/>
              <a:t>Predisposition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diseases</a:t>
            </a:r>
            <a:endParaRPr lang="es-ES" dirty="0" smtClean="0"/>
          </a:p>
          <a:p>
            <a:r>
              <a:rPr lang="es-ES" dirty="0" smtClean="0"/>
              <a:t>Genes can </a:t>
            </a:r>
            <a:r>
              <a:rPr lang="es-ES" dirty="0" err="1" smtClean="0"/>
              <a:t>express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make</a:t>
            </a:r>
            <a:r>
              <a:rPr lang="es-ES" dirty="0" smtClean="0"/>
              <a:t> active </a:t>
            </a:r>
            <a:r>
              <a:rPr lang="es-ES" dirty="0" err="1" smtClean="0"/>
              <a:t>these</a:t>
            </a:r>
            <a:r>
              <a:rPr lang="es-ES" dirty="0" smtClean="0"/>
              <a:t> </a:t>
            </a:r>
            <a:r>
              <a:rPr lang="es-ES" dirty="0" err="1" smtClean="0"/>
              <a:t>conditions</a:t>
            </a:r>
            <a:endParaRPr lang="es-ES" dirty="0"/>
          </a:p>
          <a:p>
            <a:pPr lvl="1"/>
            <a:r>
              <a:rPr lang="es-ES" dirty="0" err="1" smtClean="0"/>
              <a:t>Cells</a:t>
            </a:r>
            <a:r>
              <a:rPr lang="es-ES" dirty="0" smtClean="0"/>
              <a:t> </a:t>
            </a:r>
            <a:r>
              <a:rPr lang="es-ES" dirty="0" err="1" smtClean="0"/>
              <a:t>especification</a:t>
            </a:r>
            <a:r>
              <a:rPr lang="es-ES" dirty="0" smtClean="0"/>
              <a:t> </a:t>
            </a:r>
            <a:r>
              <a:rPr lang="es-ES" dirty="0" err="1" smtClean="0"/>
              <a:t>by</a:t>
            </a:r>
            <a:r>
              <a:rPr lang="es-ES" dirty="0" smtClean="0"/>
              <a:t> </a:t>
            </a:r>
            <a:r>
              <a:rPr lang="es-ES" dirty="0" err="1" smtClean="0"/>
              <a:t>functions</a:t>
            </a:r>
            <a:endParaRPr lang="es-ES" dirty="0" smtClean="0"/>
          </a:p>
          <a:p>
            <a:pPr lvl="1"/>
            <a:r>
              <a:rPr lang="es-ES" dirty="0" err="1" smtClean="0"/>
              <a:t>Biological</a:t>
            </a:r>
            <a:r>
              <a:rPr lang="es-ES" dirty="0" smtClean="0"/>
              <a:t> </a:t>
            </a:r>
            <a:r>
              <a:rPr lang="es-ES" dirty="0" err="1" smtClean="0"/>
              <a:t>functioning</a:t>
            </a:r>
            <a:endParaRPr lang="es-ES" dirty="0" smtClean="0"/>
          </a:p>
          <a:p>
            <a:pPr lvl="1"/>
            <a:r>
              <a:rPr lang="es-ES" dirty="0" err="1" smtClean="0"/>
              <a:t>Manifestation</a:t>
            </a:r>
            <a:r>
              <a:rPr lang="es-ES" dirty="0" smtClean="0"/>
              <a:t>/response of/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diseases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771496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Screen Shot 2017-08-26 at 9.43.1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6361"/>
            <a:ext cx="9144000" cy="5022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0402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-296862"/>
            <a:ext cx="8229600" cy="1143000"/>
          </a:xfrm>
        </p:spPr>
        <p:txBody>
          <a:bodyPr/>
          <a:lstStyle/>
          <a:p>
            <a:r>
              <a:rPr lang="es-ES" dirty="0" err="1" smtClean="0"/>
              <a:t>Dendrograms</a:t>
            </a:r>
            <a:r>
              <a:rPr lang="es-ES" dirty="0" smtClean="0"/>
              <a:t> of </a:t>
            </a:r>
            <a:r>
              <a:rPr lang="es-ES" dirty="0" err="1" smtClean="0"/>
              <a:t>clustering</a:t>
            </a:r>
            <a:endParaRPr lang="es-ES" dirty="0"/>
          </a:p>
        </p:txBody>
      </p:sp>
      <p:pic>
        <p:nvPicPr>
          <p:cNvPr id="4" name="Imagen 3" descr="Screen Shot 2017-08-26 at 9.46.5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9030"/>
            <a:ext cx="9144000" cy="511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4129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-296862"/>
            <a:ext cx="8229600" cy="1143000"/>
          </a:xfrm>
        </p:spPr>
        <p:txBody>
          <a:bodyPr/>
          <a:lstStyle/>
          <a:p>
            <a:r>
              <a:rPr lang="es-ES" dirty="0" err="1" smtClean="0"/>
              <a:t>Centroids</a:t>
            </a:r>
            <a:r>
              <a:rPr lang="es-ES" dirty="0" smtClean="0"/>
              <a:t> of </a:t>
            </a:r>
            <a:r>
              <a:rPr lang="es-ES" dirty="0" err="1" smtClean="0"/>
              <a:t>clusters</a:t>
            </a:r>
            <a:endParaRPr lang="es-ES" dirty="0"/>
          </a:p>
        </p:txBody>
      </p:sp>
      <p:pic>
        <p:nvPicPr>
          <p:cNvPr id="4" name="Imagen 3" descr="Screen Shot 2017-08-26 at 9.55.0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" y="598958"/>
            <a:ext cx="7431945" cy="6259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7276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Screen Shot 2017-08-26 at 9.57.2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607673"/>
            <a:ext cx="7255932" cy="5029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899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Screen Shot 2017-08-26 at 10.07.30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80067"/>
            <a:ext cx="8890000" cy="3911600"/>
          </a:xfrm>
          <a:prstGeom prst="rect">
            <a:avLst/>
          </a:prstGeom>
        </p:spPr>
      </p:pic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457200" y="-296862"/>
            <a:ext cx="8229600" cy="1143000"/>
          </a:xfrm>
        </p:spPr>
        <p:txBody>
          <a:bodyPr/>
          <a:lstStyle/>
          <a:p>
            <a:r>
              <a:rPr lang="es-ES" dirty="0" err="1" smtClean="0"/>
              <a:t>All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cluster</a:t>
            </a:r>
            <a:r>
              <a:rPr lang="es-ES" dirty="0" smtClean="0"/>
              <a:t> </a:t>
            </a:r>
            <a:r>
              <a:rPr lang="es-ES" dirty="0" err="1" smtClean="0"/>
              <a:t>profiles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487144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It</a:t>
            </a:r>
            <a:r>
              <a:rPr lang="es-ES" dirty="0" smtClean="0"/>
              <a:t> </a:t>
            </a:r>
            <a:r>
              <a:rPr lang="es-ES" dirty="0" err="1" smtClean="0"/>
              <a:t>was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same</a:t>
            </a:r>
            <a:r>
              <a:rPr lang="es-ES" dirty="0" smtClean="0"/>
              <a:t> </a:t>
            </a:r>
            <a:r>
              <a:rPr lang="es-ES" dirty="0" err="1" smtClean="0"/>
              <a:t>task</a:t>
            </a:r>
            <a:r>
              <a:rPr lang="es-ES" dirty="0" smtClean="0"/>
              <a:t> </a:t>
            </a:r>
            <a:r>
              <a:rPr lang="es-ES" dirty="0" err="1" smtClean="0"/>
              <a:t>again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 err="1" smtClean="0"/>
              <a:t>Exercise</a:t>
            </a:r>
            <a:r>
              <a:rPr lang="es-ES" dirty="0" smtClean="0"/>
              <a:t> 1:</a:t>
            </a:r>
          </a:p>
          <a:p>
            <a:pPr marL="0" indent="0">
              <a:buNone/>
            </a:pPr>
            <a:r>
              <a:rPr lang="es-ES" dirty="0" smtClean="0"/>
              <a:t>Do a R </a:t>
            </a:r>
            <a:r>
              <a:rPr lang="es-ES" dirty="0" err="1" smtClean="0"/>
              <a:t>function</a:t>
            </a:r>
            <a:r>
              <a:rPr lang="es-ES" dirty="0" smtClean="0"/>
              <a:t> (</a:t>
            </a:r>
            <a:r>
              <a:rPr lang="es-ES" dirty="0" err="1" smtClean="0"/>
              <a:t>method</a:t>
            </a:r>
            <a:r>
              <a:rPr lang="es-ES" dirty="0" smtClean="0"/>
              <a:t>) </a:t>
            </a:r>
            <a:r>
              <a:rPr lang="es-ES" dirty="0" err="1" smtClean="0"/>
              <a:t>that</a:t>
            </a:r>
            <a:r>
              <a:rPr lang="es-ES" dirty="0" smtClean="0"/>
              <a:t> </a:t>
            </a:r>
            <a:r>
              <a:rPr lang="es-ES" dirty="0" err="1" smtClean="0"/>
              <a:t>receives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data.frames</a:t>
            </a:r>
            <a:r>
              <a:rPr lang="es-ES" dirty="0" smtClean="0"/>
              <a:t> of </a:t>
            </a:r>
            <a:r>
              <a:rPr lang="es-ES" dirty="0" err="1" smtClean="0"/>
              <a:t>centroids</a:t>
            </a:r>
            <a:r>
              <a:rPr lang="es-ES" dirty="0" smtClean="0"/>
              <a:t>  and </a:t>
            </a:r>
            <a:r>
              <a:rPr lang="es-ES" dirty="0" err="1" smtClean="0"/>
              <a:t>plots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graphics</a:t>
            </a:r>
            <a:r>
              <a:rPr lang="es-ES" dirty="0" smtClean="0"/>
              <a:t>.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dirty="0" err="1" smtClean="0"/>
              <a:t>Remember</a:t>
            </a:r>
            <a:r>
              <a:rPr lang="es-ES" dirty="0" smtClean="0"/>
              <a:t>:</a:t>
            </a:r>
          </a:p>
          <a:p>
            <a:pPr marL="0" indent="0">
              <a:buNone/>
            </a:pPr>
            <a:r>
              <a:rPr lang="es-ES" dirty="0"/>
              <a:t> </a:t>
            </a:r>
            <a:r>
              <a:rPr lang="es-ES" dirty="0" err="1" smtClean="0"/>
              <a:t>functionname</a:t>
            </a:r>
            <a:r>
              <a:rPr lang="es-ES" dirty="0" smtClean="0"/>
              <a:t>&lt;-</a:t>
            </a:r>
            <a:r>
              <a:rPr lang="es-ES" dirty="0" err="1" smtClean="0"/>
              <a:t>function</a:t>
            </a:r>
            <a:r>
              <a:rPr lang="es-ES" dirty="0" smtClean="0"/>
              <a:t>(input1,</a:t>
            </a:r>
            <a:r>
              <a:rPr lang="mr-IN" dirty="0" smtClean="0"/>
              <a:t>…</a:t>
            </a:r>
            <a:r>
              <a:rPr lang="es-ES_tradnl" dirty="0" smtClean="0"/>
              <a:t>,input2=defaultvalue2){</a:t>
            </a:r>
          </a:p>
          <a:p>
            <a:pPr marL="0" indent="0">
              <a:buNone/>
            </a:pPr>
            <a:endParaRPr lang="es-ES_tradnl" dirty="0" smtClean="0"/>
          </a:p>
          <a:p>
            <a:pPr marL="0" indent="0">
              <a:buNone/>
            </a:pPr>
            <a:r>
              <a:rPr lang="es-ES_tradnl" dirty="0" err="1"/>
              <a:t>r</a:t>
            </a:r>
            <a:r>
              <a:rPr lang="es-ES_tradnl" dirty="0" err="1" smtClean="0"/>
              <a:t>eturn</a:t>
            </a:r>
            <a:r>
              <a:rPr lang="es-ES_tradnl" dirty="0" smtClean="0"/>
              <a:t>(</a:t>
            </a:r>
            <a:r>
              <a:rPr lang="es-ES_tradnl" dirty="0" err="1" smtClean="0"/>
              <a:t>answer</a:t>
            </a:r>
            <a:r>
              <a:rPr lang="es-ES_tradnl" dirty="0" smtClean="0"/>
              <a:t>)</a:t>
            </a:r>
            <a:endParaRPr lang="es-ES_tradnl" dirty="0"/>
          </a:p>
          <a:p>
            <a:pPr marL="0" indent="0">
              <a:buNone/>
            </a:pPr>
            <a:r>
              <a:rPr lang="es-ES_tradnl" dirty="0" smtClean="0"/>
              <a:t>}</a:t>
            </a:r>
            <a:r>
              <a:rPr lang="es-ES" dirty="0" smtClean="0"/>
              <a:t>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474873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dirty="0" err="1" smtClean="0"/>
              <a:t>Given</a:t>
            </a:r>
            <a:r>
              <a:rPr lang="es-ES" dirty="0" smtClean="0"/>
              <a:t> a set of </a:t>
            </a:r>
            <a:r>
              <a:rPr lang="es-ES" dirty="0" err="1" smtClean="0"/>
              <a:t>patient</a:t>
            </a:r>
            <a:r>
              <a:rPr lang="es-ES" dirty="0" smtClean="0"/>
              <a:t> </a:t>
            </a:r>
            <a:r>
              <a:rPr lang="es-ES" dirty="0" err="1" smtClean="0"/>
              <a:t>profile</a:t>
            </a:r>
            <a:r>
              <a:rPr lang="es-ES" dirty="0" smtClean="0"/>
              <a:t> </a:t>
            </a:r>
            <a:r>
              <a:rPr lang="es-ES" dirty="0" err="1" smtClean="0"/>
              <a:t>assign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subtype</a:t>
            </a:r>
            <a:endParaRPr lang="es-ES" dirty="0"/>
          </a:p>
        </p:txBody>
      </p:sp>
      <p:pic>
        <p:nvPicPr>
          <p:cNvPr id="4" name="Imagen 3" descr="Screen Shot 2017-08-26 at 10.20.3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32" y="1124550"/>
            <a:ext cx="8606367" cy="573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8097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Screen Shot 2017-08-26 at 10.23.0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636000" cy="3592506"/>
          </a:xfrm>
          <a:prstGeom prst="rect">
            <a:avLst/>
          </a:prstGeom>
        </p:spPr>
      </p:pic>
      <p:pic>
        <p:nvPicPr>
          <p:cNvPr id="5" name="Imagen 4" descr="Screen Shot 2017-08-26 at 10.24.03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08882"/>
            <a:ext cx="8636000" cy="3609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1073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Exercise,2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 smtClean="0"/>
              <a:t>Do a R </a:t>
            </a:r>
            <a:r>
              <a:rPr lang="es-ES" dirty="0" err="1" smtClean="0"/>
              <a:t>function</a:t>
            </a:r>
            <a:r>
              <a:rPr lang="es-ES" dirty="0" smtClean="0"/>
              <a:t> </a:t>
            </a:r>
            <a:r>
              <a:rPr lang="es-ES" dirty="0" err="1" smtClean="0"/>
              <a:t>that</a:t>
            </a:r>
            <a:r>
              <a:rPr lang="es-ES" dirty="0" smtClean="0"/>
              <a:t> </a:t>
            </a:r>
            <a:r>
              <a:rPr lang="es-ES" dirty="0" err="1" smtClean="0"/>
              <a:t>receives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data.frames</a:t>
            </a:r>
            <a:r>
              <a:rPr lang="es-ES" dirty="0" smtClean="0"/>
              <a:t> of </a:t>
            </a:r>
            <a:r>
              <a:rPr lang="es-ES" dirty="0" err="1" smtClean="0"/>
              <a:t>patient</a:t>
            </a:r>
            <a:r>
              <a:rPr lang="es-ES" dirty="0" smtClean="0"/>
              <a:t> </a:t>
            </a:r>
            <a:r>
              <a:rPr lang="es-ES" dirty="0" err="1" smtClean="0"/>
              <a:t>profiles</a:t>
            </a:r>
            <a:r>
              <a:rPr lang="es-ES" dirty="0" smtClean="0"/>
              <a:t> and </a:t>
            </a:r>
            <a:r>
              <a:rPr lang="es-ES" dirty="0" err="1" smtClean="0"/>
              <a:t>gives</a:t>
            </a:r>
            <a:r>
              <a:rPr lang="es-ES" dirty="0" smtClean="0"/>
              <a:t> </a:t>
            </a:r>
            <a:r>
              <a:rPr lang="es-ES" dirty="0" err="1" smtClean="0"/>
              <a:t>you</a:t>
            </a:r>
            <a:r>
              <a:rPr lang="es-ES" dirty="0" smtClean="0"/>
              <a:t> </a:t>
            </a:r>
            <a:r>
              <a:rPr lang="es-ES" dirty="0" err="1" smtClean="0"/>
              <a:t>assignations</a:t>
            </a:r>
            <a:r>
              <a:rPr lang="es-E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70481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 smtClean="0"/>
              <a:t>Comparing</a:t>
            </a:r>
            <a:r>
              <a:rPr lang="es-ES" dirty="0" smtClean="0"/>
              <a:t> </a:t>
            </a:r>
            <a:r>
              <a:rPr lang="es-ES" dirty="0" err="1" smtClean="0"/>
              <a:t>clinical</a:t>
            </a:r>
            <a:r>
              <a:rPr lang="es-ES" dirty="0" smtClean="0"/>
              <a:t> </a:t>
            </a:r>
            <a:r>
              <a:rPr lang="es-ES" dirty="0" err="1" smtClean="0"/>
              <a:t>annotations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predictions</a:t>
            </a:r>
            <a:endParaRPr lang="es-ES" dirty="0"/>
          </a:p>
        </p:txBody>
      </p:sp>
      <p:pic>
        <p:nvPicPr>
          <p:cNvPr id="4" name="Imagen 3" descr="Screen Shot 2017-08-26 at 10.25.4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987" y="1913467"/>
            <a:ext cx="8395813" cy="351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697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From</a:t>
            </a:r>
            <a:r>
              <a:rPr lang="es-ES" dirty="0" smtClean="0"/>
              <a:t> genes </a:t>
            </a:r>
            <a:r>
              <a:rPr lang="es-ES" dirty="0" err="1" smtClean="0"/>
              <a:t>to</a:t>
            </a:r>
            <a:r>
              <a:rPr lang="es-ES" dirty="0"/>
              <a:t> </a:t>
            </a:r>
            <a:r>
              <a:rPr lang="es-ES" dirty="0" err="1" smtClean="0"/>
              <a:t>proteins</a:t>
            </a:r>
            <a:endParaRPr lang="es-ES" dirty="0"/>
          </a:p>
        </p:txBody>
      </p:sp>
      <p:sp>
        <p:nvSpPr>
          <p:cNvPr id="4" name="CuadroTexto 3"/>
          <p:cNvSpPr txBox="1"/>
          <p:nvPr/>
        </p:nvSpPr>
        <p:spPr>
          <a:xfrm>
            <a:off x="682125" y="2687484"/>
            <a:ext cx="15524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400" dirty="0" smtClean="0"/>
              <a:t>genes</a:t>
            </a:r>
            <a:endParaRPr lang="es-ES" sz="4400" dirty="0"/>
          </a:p>
        </p:txBody>
      </p:sp>
      <p:sp>
        <p:nvSpPr>
          <p:cNvPr id="5" name="CuadroTexto 4"/>
          <p:cNvSpPr txBox="1"/>
          <p:nvPr/>
        </p:nvSpPr>
        <p:spPr>
          <a:xfrm>
            <a:off x="6655617" y="2726998"/>
            <a:ext cx="22306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400" dirty="0" err="1" smtClean="0"/>
              <a:t>proteins</a:t>
            </a:r>
            <a:endParaRPr lang="es-ES" sz="4400" dirty="0"/>
          </a:p>
        </p:txBody>
      </p:sp>
      <p:sp>
        <p:nvSpPr>
          <p:cNvPr id="6" name="CuadroTexto 5"/>
          <p:cNvSpPr txBox="1"/>
          <p:nvPr/>
        </p:nvSpPr>
        <p:spPr>
          <a:xfrm>
            <a:off x="3539502" y="2726998"/>
            <a:ext cx="19880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400" dirty="0" err="1" smtClean="0"/>
              <a:t>mRNAs</a:t>
            </a:r>
            <a:endParaRPr lang="es-ES" sz="4400" dirty="0"/>
          </a:p>
        </p:txBody>
      </p:sp>
      <p:sp>
        <p:nvSpPr>
          <p:cNvPr id="7" name="Flecha derecha 6"/>
          <p:cNvSpPr/>
          <p:nvPr/>
        </p:nvSpPr>
        <p:spPr>
          <a:xfrm>
            <a:off x="2234547" y="2848798"/>
            <a:ext cx="1304955" cy="41669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CuadroTexto 7"/>
          <p:cNvSpPr txBox="1"/>
          <p:nvPr/>
        </p:nvSpPr>
        <p:spPr>
          <a:xfrm>
            <a:off x="1928767" y="3433409"/>
            <a:ext cx="220304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dirty="0" smtClean="0"/>
              <a:t>Transcribe/</a:t>
            </a:r>
          </a:p>
          <a:p>
            <a:r>
              <a:rPr lang="es-ES" sz="3200" dirty="0" smtClean="0"/>
              <a:t>Express </a:t>
            </a:r>
            <a:r>
              <a:rPr lang="es-ES" sz="3200" dirty="0" err="1" smtClean="0"/>
              <a:t>into</a:t>
            </a:r>
            <a:endParaRPr lang="es-ES" sz="3200" dirty="0"/>
          </a:p>
        </p:txBody>
      </p:sp>
      <p:sp>
        <p:nvSpPr>
          <p:cNvPr id="9" name="Flecha derecha 8"/>
          <p:cNvSpPr/>
          <p:nvPr/>
        </p:nvSpPr>
        <p:spPr>
          <a:xfrm>
            <a:off x="5350662" y="2848798"/>
            <a:ext cx="1304955" cy="41669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CuadroTexto 9"/>
          <p:cNvSpPr txBox="1"/>
          <p:nvPr/>
        </p:nvSpPr>
        <p:spPr>
          <a:xfrm>
            <a:off x="4927273" y="3496439"/>
            <a:ext cx="332094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dirty="0" err="1" smtClean="0"/>
              <a:t>Translate</a:t>
            </a:r>
            <a:r>
              <a:rPr lang="es-ES" sz="3200" dirty="0" smtClean="0"/>
              <a:t> </a:t>
            </a:r>
          </a:p>
          <a:p>
            <a:r>
              <a:rPr lang="es-ES" sz="3200" dirty="0" err="1" smtClean="0"/>
              <a:t>Into</a:t>
            </a:r>
            <a:r>
              <a:rPr lang="es-ES" sz="3200" dirty="0" smtClean="0"/>
              <a:t> (</a:t>
            </a:r>
            <a:r>
              <a:rPr lang="es-ES" sz="3200" dirty="0" err="1" smtClean="0"/>
              <a:t>genetic</a:t>
            </a:r>
            <a:r>
              <a:rPr lang="es-ES" sz="3200" dirty="0" smtClean="0"/>
              <a:t> </a:t>
            </a:r>
            <a:r>
              <a:rPr lang="es-ES" sz="3200" dirty="0" err="1" smtClean="0"/>
              <a:t>code</a:t>
            </a:r>
            <a:r>
              <a:rPr lang="es-ES" sz="32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457189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-296862"/>
            <a:ext cx="8229600" cy="1143000"/>
          </a:xfrm>
        </p:spPr>
        <p:txBody>
          <a:bodyPr/>
          <a:lstStyle/>
          <a:p>
            <a:r>
              <a:rPr lang="es-ES" dirty="0" smtClean="0"/>
              <a:t>New data: </a:t>
            </a:r>
            <a:r>
              <a:rPr lang="es-ES" dirty="0" err="1" smtClean="0"/>
              <a:t>Chilean</a:t>
            </a:r>
            <a:r>
              <a:rPr lang="es-ES" dirty="0" smtClean="0"/>
              <a:t> </a:t>
            </a:r>
            <a:r>
              <a:rPr lang="es-ES" dirty="0" err="1" smtClean="0"/>
              <a:t>patients</a:t>
            </a:r>
            <a:endParaRPr lang="es-ES" dirty="0"/>
          </a:p>
        </p:txBody>
      </p:sp>
      <p:pic>
        <p:nvPicPr>
          <p:cNvPr id="4" name="Imagen 3" descr="Screen Shot 2017-08-26 at 10.28.1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702" y="660400"/>
            <a:ext cx="6969932" cy="601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33179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s-ES" dirty="0" err="1" smtClean="0"/>
              <a:t>Assignations</a:t>
            </a:r>
            <a:endParaRPr lang="es-ES" dirty="0"/>
          </a:p>
        </p:txBody>
      </p:sp>
      <p:pic>
        <p:nvPicPr>
          <p:cNvPr id="4" name="Imagen 3" descr="Screen Shot 2017-08-26 at 10.32.2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9144000" cy="5615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60414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 smtClean="0"/>
              <a:t>Comparing</a:t>
            </a:r>
            <a:r>
              <a:rPr lang="es-ES" dirty="0" smtClean="0"/>
              <a:t> </a:t>
            </a:r>
            <a:r>
              <a:rPr lang="es-ES" dirty="0" err="1" smtClean="0"/>
              <a:t>clinical</a:t>
            </a:r>
            <a:r>
              <a:rPr lang="es-ES" dirty="0" smtClean="0"/>
              <a:t> </a:t>
            </a:r>
            <a:r>
              <a:rPr lang="es-ES" dirty="0" err="1" smtClean="0"/>
              <a:t>annotations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predictions</a:t>
            </a:r>
            <a:endParaRPr lang="es-ES" dirty="0"/>
          </a:p>
        </p:txBody>
      </p:sp>
      <p:pic>
        <p:nvPicPr>
          <p:cNvPr id="4" name="Imagen 3" descr="Screen Shot 2017-08-26 at 10.35.0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5766" y="1778000"/>
            <a:ext cx="6810177" cy="3778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30706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It</a:t>
            </a:r>
            <a:r>
              <a:rPr lang="es-ES" dirty="0" smtClean="0"/>
              <a:t> </a:t>
            </a:r>
            <a:r>
              <a:rPr lang="es-ES" dirty="0" err="1" smtClean="0"/>
              <a:t>was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same</a:t>
            </a:r>
            <a:r>
              <a:rPr lang="es-ES" dirty="0" smtClean="0"/>
              <a:t> </a:t>
            </a:r>
            <a:r>
              <a:rPr lang="es-ES" dirty="0" err="1" smtClean="0"/>
              <a:t>task</a:t>
            </a:r>
            <a:r>
              <a:rPr lang="es-ES" dirty="0" smtClean="0"/>
              <a:t> </a:t>
            </a:r>
            <a:r>
              <a:rPr lang="es-ES" dirty="0" err="1" smtClean="0"/>
              <a:t>again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/>
              <a:t>Exercise</a:t>
            </a:r>
            <a:r>
              <a:rPr lang="es-ES" dirty="0" smtClean="0"/>
              <a:t> 3:</a:t>
            </a:r>
          </a:p>
          <a:p>
            <a:pPr marL="0" indent="0">
              <a:buNone/>
            </a:pPr>
            <a:r>
              <a:rPr lang="es-ES" dirty="0" smtClean="0"/>
              <a:t>Do a R </a:t>
            </a:r>
            <a:r>
              <a:rPr lang="es-ES" dirty="0" err="1" smtClean="0"/>
              <a:t>function</a:t>
            </a:r>
            <a:r>
              <a:rPr lang="es-ES" dirty="0" smtClean="0"/>
              <a:t> </a:t>
            </a:r>
            <a:r>
              <a:rPr lang="es-ES" dirty="0" err="1" smtClean="0"/>
              <a:t>that</a:t>
            </a:r>
            <a:r>
              <a:rPr lang="es-ES" dirty="0" smtClean="0"/>
              <a:t> </a:t>
            </a:r>
            <a:r>
              <a:rPr lang="es-ES" dirty="0" err="1" smtClean="0"/>
              <a:t>receives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two</a:t>
            </a:r>
            <a:r>
              <a:rPr lang="es-ES" dirty="0" smtClean="0"/>
              <a:t> </a:t>
            </a:r>
            <a:r>
              <a:rPr lang="es-ES" dirty="0" err="1" smtClean="0"/>
              <a:t>columns</a:t>
            </a:r>
            <a:r>
              <a:rPr lang="es-ES" dirty="0" smtClean="0"/>
              <a:t> of </a:t>
            </a:r>
            <a:r>
              <a:rPr lang="es-ES" dirty="0" err="1" smtClean="0"/>
              <a:t>labels</a:t>
            </a:r>
            <a:r>
              <a:rPr lang="es-ES" dirty="0"/>
              <a:t> </a:t>
            </a:r>
            <a:r>
              <a:rPr lang="es-ES" dirty="0" smtClean="0"/>
              <a:t>and </a:t>
            </a:r>
            <a:r>
              <a:rPr lang="es-ES" dirty="0" err="1" smtClean="0"/>
              <a:t>counts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percentaje</a:t>
            </a:r>
            <a:r>
              <a:rPr lang="es-ES" dirty="0" smtClean="0"/>
              <a:t> of </a:t>
            </a:r>
            <a:r>
              <a:rPr lang="es-ES" dirty="0" err="1" smtClean="0"/>
              <a:t>coincidences</a:t>
            </a:r>
            <a:r>
              <a:rPr lang="es-ES" dirty="0" smtClean="0"/>
              <a:t>. 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r>
              <a:rPr lang="es-ES" dirty="0" err="1" smtClean="0"/>
              <a:t>Which</a:t>
            </a:r>
            <a:r>
              <a:rPr lang="es-ES" dirty="0" smtClean="0"/>
              <a:t> </a:t>
            </a:r>
            <a:r>
              <a:rPr lang="es-ES" dirty="0" err="1" smtClean="0"/>
              <a:t>one</a:t>
            </a:r>
            <a:r>
              <a:rPr lang="es-ES" dirty="0" smtClean="0"/>
              <a:t> </a:t>
            </a:r>
            <a:r>
              <a:rPr lang="es-ES" dirty="0" err="1" smtClean="0"/>
              <a:t>works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best</a:t>
            </a:r>
            <a:r>
              <a:rPr lang="es-ES" dirty="0" smtClean="0"/>
              <a:t> (try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all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difference</a:t>
            </a:r>
            <a:r>
              <a:rPr lang="es-ES" dirty="0" smtClean="0"/>
              <a:t> </a:t>
            </a:r>
            <a:r>
              <a:rPr lang="es-ES" dirty="0" err="1" smtClean="0"/>
              <a:t>alternatives</a:t>
            </a:r>
            <a:r>
              <a:rPr lang="es-ES" dirty="0" smtClean="0"/>
              <a:t>)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our</a:t>
            </a:r>
            <a:r>
              <a:rPr lang="es-ES" dirty="0" smtClean="0"/>
              <a:t> data (</a:t>
            </a:r>
            <a:r>
              <a:rPr lang="es-ES" dirty="0" err="1" smtClean="0"/>
              <a:t>Chilean</a:t>
            </a:r>
            <a:r>
              <a:rPr lang="es-ES" dirty="0" smtClean="0"/>
              <a:t>).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8891381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Principal </a:t>
            </a:r>
            <a:r>
              <a:rPr lang="es-ES" dirty="0" err="1" smtClean="0"/>
              <a:t>Component</a:t>
            </a:r>
            <a:r>
              <a:rPr lang="es-ES" dirty="0" smtClean="0"/>
              <a:t> </a:t>
            </a:r>
            <a:r>
              <a:rPr lang="es-ES" dirty="0" err="1" smtClean="0"/>
              <a:t>Analysis</a:t>
            </a:r>
            <a:endParaRPr lang="es-ES" dirty="0"/>
          </a:p>
        </p:txBody>
      </p:sp>
      <p:pic>
        <p:nvPicPr>
          <p:cNvPr id="4" name="Imagen 3" descr="Screen Shot 2017-08-26 at 10.37.4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7638"/>
            <a:ext cx="9055100" cy="965200"/>
          </a:xfrm>
          <a:prstGeom prst="rect">
            <a:avLst/>
          </a:prstGeom>
        </p:spPr>
      </p:pic>
      <p:pic>
        <p:nvPicPr>
          <p:cNvPr id="5" name="Imagen 4" descr="Screen Shot 2017-08-26 at 10.38.10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988026"/>
            <a:ext cx="4978887" cy="4869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06248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-148696"/>
            <a:ext cx="8229600" cy="1143000"/>
          </a:xfrm>
        </p:spPr>
        <p:txBody>
          <a:bodyPr/>
          <a:lstStyle/>
          <a:p>
            <a:r>
              <a:rPr lang="mr-IN" dirty="0" smtClean="0"/>
              <a:t>…</a:t>
            </a:r>
            <a:r>
              <a:rPr lang="es-ES_tradnl" dirty="0" smtClean="0"/>
              <a:t> </a:t>
            </a:r>
            <a:r>
              <a:rPr lang="es-ES_tradnl" dirty="0" err="1" smtClean="0"/>
              <a:t>Bigger</a:t>
            </a:r>
            <a:r>
              <a:rPr lang="es-ES_tradnl" dirty="0" smtClean="0"/>
              <a:t>, </a:t>
            </a:r>
            <a:r>
              <a:rPr lang="es-ES_tradnl" dirty="0" err="1" smtClean="0"/>
              <a:t>zooming</a:t>
            </a:r>
            <a:r>
              <a:rPr lang="es-ES_tradnl" dirty="0" smtClean="0"/>
              <a:t>: Her2 </a:t>
            </a:r>
            <a:r>
              <a:rPr lang="es-ES_tradnl" dirty="0" err="1" smtClean="0"/>
              <a:t>quadrant</a:t>
            </a:r>
            <a:endParaRPr lang="es-ES" dirty="0"/>
          </a:p>
        </p:txBody>
      </p:sp>
      <p:pic>
        <p:nvPicPr>
          <p:cNvPr id="6" name="Imagen 5" descr="Screen Shot 2017-08-26 at 10.39.5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8316" y="808038"/>
            <a:ext cx="6881283" cy="5900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33064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8533" y="177800"/>
            <a:ext cx="8873067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ES" sz="4400" dirty="0" smtClean="0"/>
              <a:t>END</a:t>
            </a:r>
          </a:p>
          <a:p>
            <a:pPr marL="0" indent="0" algn="ctr">
              <a:buNone/>
            </a:pPr>
            <a:r>
              <a:rPr lang="es-ES" sz="4400" dirty="0" smtClean="0"/>
              <a:t>FIN</a:t>
            </a:r>
          </a:p>
          <a:p>
            <a:pPr marL="0" indent="0" algn="ctr">
              <a:buNone/>
            </a:pPr>
            <a:endParaRPr lang="es-ES" sz="4400" dirty="0"/>
          </a:p>
          <a:p>
            <a:pPr marL="0" indent="0" algn="ctr">
              <a:buNone/>
            </a:pPr>
            <a:r>
              <a:rPr lang="es-ES" sz="4400" dirty="0" smtClean="0"/>
              <a:t>GRACIAS</a:t>
            </a:r>
          </a:p>
          <a:p>
            <a:pPr marL="0" indent="0" algn="ctr">
              <a:buNone/>
            </a:pPr>
            <a:r>
              <a:rPr lang="es-ES" sz="4400" dirty="0" smtClean="0"/>
              <a:t>THANKS</a:t>
            </a:r>
          </a:p>
          <a:p>
            <a:pPr marL="0" indent="0" algn="ctr">
              <a:buNone/>
            </a:pPr>
            <a:endParaRPr lang="es-ES" sz="4400" dirty="0"/>
          </a:p>
          <a:p>
            <a:pPr marL="0" indent="0" algn="ctr">
              <a:buNone/>
            </a:pPr>
            <a:r>
              <a:rPr lang="es-ES" sz="4400" dirty="0"/>
              <a:t>¿</a:t>
            </a:r>
            <a:r>
              <a:rPr lang="es-ES" sz="4400" dirty="0" smtClean="0"/>
              <a:t>PREGUNTAS?</a:t>
            </a:r>
          </a:p>
          <a:p>
            <a:pPr marL="0" indent="0" algn="ctr">
              <a:buNone/>
            </a:pPr>
            <a:r>
              <a:rPr lang="es-ES" sz="4400" dirty="0" smtClean="0"/>
              <a:t>QUESTIONS?</a:t>
            </a:r>
            <a:endParaRPr lang="es-ES" sz="4400" dirty="0"/>
          </a:p>
        </p:txBody>
      </p:sp>
    </p:spTree>
    <p:extLst>
      <p:ext uri="{BB962C8B-B14F-4D97-AF65-F5344CB8AC3E}">
        <p14:creationId xmlns:p14="http://schemas.microsoft.com/office/powerpoint/2010/main" val="18870850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Microarrays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/>
              <a:t>Measuring</a:t>
            </a:r>
            <a:r>
              <a:rPr lang="es-ES" dirty="0" smtClean="0"/>
              <a:t> </a:t>
            </a:r>
            <a:r>
              <a:rPr lang="es-ES" dirty="0" err="1" smtClean="0"/>
              <a:t>expression</a:t>
            </a:r>
            <a:r>
              <a:rPr lang="es-ES" dirty="0" smtClean="0"/>
              <a:t> of </a:t>
            </a:r>
            <a:r>
              <a:rPr lang="es-ES" dirty="0" err="1" smtClean="0"/>
              <a:t>many</a:t>
            </a:r>
            <a:r>
              <a:rPr lang="es-ES" dirty="0" smtClean="0"/>
              <a:t> genes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different</a:t>
            </a:r>
            <a:r>
              <a:rPr lang="es-ES" dirty="0" smtClean="0"/>
              <a:t> </a:t>
            </a:r>
            <a:r>
              <a:rPr lang="es-ES" dirty="0" err="1" smtClean="0"/>
              <a:t>conditions</a:t>
            </a:r>
            <a:endParaRPr lang="es-ES" dirty="0" smtClean="0"/>
          </a:p>
          <a:p>
            <a:pPr lvl="1"/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stimulus</a:t>
            </a:r>
            <a:r>
              <a:rPr lang="es-ES" dirty="0"/>
              <a:t> </a:t>
            </a:r>
            <a:r>
              <a:rPr lang="es-ES" dirty="0" smtClean="0"/>
              <a:t>(</a:t>
            </a:r>
            <a:r>
              <a:rPr lang="es-ES" dirty="0" err="1" smtClean="0"/>
              <a:t>drug</a:t>
            </a:r>
            <a:r>
              <a:rPr lang="es-ES" dirty="0" smtClean="0"/>
              <a:t>) versus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out</a:t>
            </a:r>
            <a:r>
              <a:rPr lang="es-ES" dirty="0" smtClean="0"/>
              <a:t> (</a:t>
            </a:r>
            <a:r>
              <a:rPr lang="es-ES" dirty="0" err="1" smtClean="0"/>
              <a:t>reference</a:t>
            </a:r>
            <a:r>
              <a:rPr lang="es-ES" dirty="0" smtClean="0"/>
              <a:t>) </a:t>
            </a:r>
          </a:p>
          <a:p>
            <a:pPr marL="914400" lvl="2" indent="0">
              <a:buNone/>
            </a:pPr>
            <a:r>
              <a:rPr lang="es-ES" dirty="0" smtClean="0"/>
              <a:t>-&gt; </a:t>
            </a:r>
            <a:r>
              <a:rPr lang="es-ES" dirty="0" err="1" smtClean="0"/>
              <a:t>resposing</a:t>
            </a:r>
            <a:r>
              <a:rPr lang="es-ES" dirty="0" smtClean="0"/>
              <a:t> genes</a:t>
            </a:r>
          </a:p>
          <a:p>
            <a:pPr lvl="1"/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disease</a:t>
            </a:r>
            <a:r>
              <a:rPr lang="es-ES" dirty="0" smtClean="0"/>
              <a:t> versus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out</a:t>
            </a:r>
            <a:r>
              <a:rPr lang="es-ES" dirty="0" smtClean="0"/>
              <a:t> (</a:t>
            </a:r>
            <a:r>
              <a:rPr lang="es-ES" dirty="0" err="1" smtClean="0"/>
              <a:t>reference</a:t>
            </a:r>
            <a:r>
              <a:rPr lang="es-ES" dirty="0" smtClean="0"/>
              <a:t>) </a:t>
            </a:r>
          </a:p>
          <a:p>
            <a:pPr marL="914400" lvl="2" indent="0">
              <a:buNone/>
            </a:pPr>
            <a:r>
              <a:rPr lang="es-ES" dirty="0" smtClean="0"/>
              <a:t>-&gt; genes </a:t>
            </a:r>
            <a:r>
              <a:rPr lang="es-ES" dirty="0" err="1" smtClean="0"/>
              <a:t>that</a:t>
            </a:r>
            <a:r>
              <a:rPr lang="es-ES" dirty="0" smtClean="0"/>
              <a:t> </a:t>
            </a:r>
            <a:r>
              <a:rPr lang="es-ES" dirty="0" err="1" smtClean="0"/>
              <a:t>manifest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disease</a:t>
            </a:r>
            <a:endParaRPr lang="es-ES" dirty="0" smtClean="0"/>
          </a:p>
          <a:p>
            <a:pPr marL="914400" lvl="2" indent="0">
              <a:buNone/>
            </a:pPr>
            <a:endParaRPr lang="es-ES" dirty="0" smtClean="0"/>
          </a:p>
          <a:p>
            <a:pPr marL="914400" lvl="2" indent="0">
              <a:buNone/>
            </a:pPr>
            <a:r>
              <a:rPr lang="es-ES" sz="3200" dirty="0" err="1" smtClean="0"/>
              <a:t>Obtention</a:t>
            </a:r>
            <a:r>
              <a:rPr lang="es-ES" sz="3200" dirty="0" smtClean="0"/>
              <a:t> of gene </a:t>
            </a:r>
            <a:r>
              <a:rPr lang="es-ES" sz="3200" dirty="0" err="1" smtClean="0"/>
              <a:t>expression</a:t>
            </a:r>
            <a:r>
              <a:rPr lang="es-ES" sz="3200" dirty="0" smtClean="0"/>
              <a:t> </a:t>
            </a:r>
            <a:r>
              <a:rPr lang="es-ES" sz="3200" dirty="0" err="1" smtClean="0"/>
              <a:t>profiles</a:t>
            </a:r>
            <a:r>
              <a:rPr lang="es-ES" sz="3200" dirty="0" smtClean="0"/>
              <a:t> and </a:t>
            </a:r>
            <a:r>
              <a:rPr lang="es-ES" sz="3200" dirty="0" err="1" smtClean="0"/>
              <a:t>networks</a:t>
            </a:r>
            <a:endParaRPr lang="es-ES" sz="3200" dirty="0" smtClean="0"/>
          </a:p>
          <a:p>
            <a:pPr lvl="1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39871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Imaging</a:t>
            </a:r>
            <a:r>
              <a:rPr lang="es-ES" dirty="0" smtClean="0"/>
              <a:t> </a:t>
            </a:r>
            <a:r>
              <a:rPr lang="es-ES" dirty="0" err="1" smtClean="0"/>
              <a:t>analysis</a:t>
            </a:r>
            <a:r>
              <a:rPr lang="es-ES" dirty="0" smtClean="0"/>
              <a:t> of </a:t>
            </a:r>
            <a:r>
              <a:rPr lang="es-ES" dirty="0" err="1" smtClean="0"/>
              <a:t>microarrays</a:t>
            </a:r>
            <a:endParaRPr lang="es-ES" dirty="0"/>
          </a:p>
        </p:txBody>
      </p:sp>
      <p:pic>
        <p:nvPicPr>
          <p:cNvPr id="4" name="Picture 1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20" r="29020"/>
          <a:stretch>
            <a:fillRect/>
          </a:stretch>
        </p:blipFill>
        <p:spPr bwMode="auto">
          <a:xfrm>
            <a:off x="1821449" y="3505038"/>
            <a:ext cx="5235014" cy="2879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CuadroTexto 4"/>
          <p:cNvSpPr txBox="1"/>
          <p:nvPr/>
        </p:nvSpPr>
        <p:spPr>
          <a:xfrm>
            <a:off x="1011426" y="1442935"/>
            <a:ext cx="74092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err="1"/>
              <a:t>Q</a:t>
            </a:r>
            <a:r>
              <a:rPr lang="es-ES" sz="3200" dirty="0" err="1" smtClean="0"/>
              <a:t>uantification</a:t>
            </a:r>
            <a:r>
              <a:rPr lang="es-ES" sz="3200" dirty="0" smtClean="0"/>
              <a:t> of </a:t>
            </a:r>
            <a:r>
              <a:rPr lang="es-ES" sz="3200" dirty="0" err="1" smtClean="0"/>
              <a:t>intensities</a:t>
            </a:r>
            <a:r>
              <a:rPr lang="es-ES" sz="3200" dirty="0" smtClean="0"/>
              <a:t> </a:t>
            </a:r>
            <a:r>
              <a:rPr lang="es-ES" sz="3200" dirty="0" err="1" smtClean="0"/>
              <a:t>that</a:t>
            </a:r>
            <a:r>
              <a:rPr lang="es-ES" sz="3200" dirty="0" smtClean="0"/>
              <a:t> </a:t>
            </a:r>
            <a:r>
              <a:rPr lang="es-ES" sz="3200" dirty="0" err="1" smtClean="0"/>
              <a:t>estimate</a:t>
            </a:r>
            <a:r>
              <a:rPr lang="es-ES" sz="3200" dirty="0" smtClean="0"/>
              <a:t> </a:t>
            </a:r>
            <a:r>
              <a:rPr lang="es-ES" sz="3200" dirty="0" err="1" smtClean="0"/>
              <a:t>expressions</a:t>
            </a:r>
            <a:endParaRPr lang="es-ES" sz="3200" dirty="0" smtClean="0"/>
          </a:p>
          <a:p>
            <a:r>
              <a:rPr lang="es-ES" sz="3200" dirty="0" smtClean="0"/>
              <a:t>More </a:t>
            </a:r>
            <a:r>
              <a:rPr lang="es-ES" sz="3200" dirty="0" err="1" smtClean="0"/>
              <a:t>than</a:t>
            </a:r>
            <a:r>
              <a:rPr lang="es-ES" sz="3200" dirty="0" smtClean="0"/>
              <a:t> </a:t>
            </a:r>
            <a:r>
              <a:rPr lang="es-ES" sz="3200" dirty="0" err="1" smtClean="0"/>
              <a:t>one</a:t>
            </a:r>
            <a:r>
              <a:rPr lang="es-ES" sz="3200" dirty="0" smtClean="0"/>
              <a:t> spot </a:t>
            </a:r>
            <a:r>
              <a:rPr lang="es-ES" sz="3200" dirty="0" err="1" smtClean="0"/>
              <a:t>representing</a:t>
            </a:r>
            <a:r>
              <a:rPr lang="es-ES" sz="3200" dirty="0" smtClean="0"/>
              <a:t> </a:t>
            </a:r>
            <a:r>
              <a:rPr lang="es-ES" sz="3200" dirty="0" err="1" smtClean="0"/>
              <a:t>one</a:t>
            </a:r>
            <a:r>
              <a:rPr lang="es-ES" sz="3200" dirty="0" smtClean="0"/>
              <a:t> gene</a:t>
            </a: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716017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Quantification</a:t>
            </a:r>
            <a:r>
              <a:rPr lang="es-ES" dirty="0" smtClean="0"/>
              <a:t> ideas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pPr>
              <a:defRPr/>
            </a:pPr>
            <a:fld id="{677F0DD8-323B-BC49-99F9-1BA40218D188}" type="slidenum">
              <a:rPr lang="en-US"/>
              <a:pPr>
                <a:defRPr/>
              </a:pPr>
              <a:t>6</a:t>
            </a:fld>
            <a:endParaRPr lang="en-US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628775"/>
            <a:ext cx="4446587" cy="346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3213100"/>
            <a:ext cx="2882900" cy="194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7" name="Rectangle 7"/>
          <p:cNvSpPr>
            <a:spLocks/>
          </p:cNvSpPr>
          <p:nvPr/>
        </p:nvSpPr>
        <p:spPr bwMode="auto">
          <a:xfrm>
            <a:off x="0" y="1524000"/>
            <a:ext cx="7315200" cy="76200"/>
          </a:xfrm>
          <a:prstGeom prst="rect">
            <a:avLst/>
          </a:prstGeom>
          <a:gradFill rotWithShape="0">
            <a:gsLst>
              <a:gs pos="0">
                <a:srgbClr val="840000"/>
              </a:gs>
              <a:gs pos="100000">
                <a:srgbClr val="FFFFFF">
                  <a:alpha val="25000"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pic>
        <p:nvPicPr>
          <p:cNvPr id="8" name="Picture 8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553200"/>
            <a:ext cx="131763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1"/>
          <p:cNvSpPr>
            <a:spLocks/>
          </p:cNvSpPr>
          <p:nvPr/>
        </p:nvSpPr>
        <p:spPr bwMode="auto">
          <a:xfrm>
            <a:off x="395288" y="5229225"/>
            <a:ext cx="835342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>
              <a:spcBef>
                <a:spcPts val="1000"/>
              </a:spcBef>
              <a:buFontTx/>
              <a:buAutoNum type="alphaUcParenBoth"/>
            </a:pPr>
            <a:r>
              <a:rPr lang="en-US" sz="1300" dirty="0" smtClean="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  <a:sym typeface="Lucida Grande" charset="0"/>
              </a:rPr>
              <a:t>Images divided in pixels, </a:t>
            </a:r>
            <a:endParaRPr lang="en-US" sz="1300" dirty="0">
              <a:solidFill>
                <a:schemeClr val="tx1"/>
              </a:solidFill>
              <a:latin typeface="Lucida Grande" charset="0"/>
              <a:ea typeface="ＭＳ Ｐゴシック" charset="0"/>
              <a:cs typeface="ＭＳ Ｐゴシック" charset="0"/>
              <a:sym typeface="Lucida Grande" charset="0"/>
            </a:endParaRPr>
          </a:p>
          <a:p>
            <a:pPr marL="342900" indent="-342900">
              <a:spcBef>
                <a:spcPts val="1000"/>
              </a:spcBef>
              <a:buFontTx/>
              <a:buAutoNum type="alphaUcParenBoth"/>
            </a:pPr>
            <a:r>
              <a:rPr lang="en-US" sz="1300" dirty="0" smtClean="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  <a:sym typeface="Lucida Grande" charset="0"/>
              </a:rPr>
              <a:t>Circular zones separating signal from background (noise),</a:t>
            </a:r>
            <a:endParaRPr lang="en-US" sz="1300" dirty="0">
              <a:solidFill>
                <a:schemeClr val="tx1"/>
              </a:solidFill>
              <a:latin typeface="Lucida Grande" charset="0"/>
              <a:ea typeface="ＭＳ Ｐゴシック" charset="0"/>
              <a:cs typeface="ＭＳ Ｐゴシック" charset="0"/>
              <a:sym typeface="Lucida Grande" charset="0"/>
            </a:endParaRPr>
          </a:p>
          <a:p>
            <a:pPr marL="342900" indent="-342900">
              <a:spcBef>
                <a:spcPts val="1000"/>
              </a:spcBef>
              <a:buFontTx/>
              <a:buAutoNum type="alphaUcParenBoth"/>
            </a:pPr>
            <a:r>
              <a:rPr lang="en-US" sz="1300" dirty="0" smtClean="0">
                <a:latin typeface="Lucida Grande" charset="0"/>
                <a:ea typeface="ＭＳ Ｐゴシック" charset="0"/>
                <a:cs typeface="ＭＳ Ｐゴシック" charset="0"/>
                <a:sym typeface="Lucida Grande" charset="0"/>
              </a:rPr>
              <a:t>Quality estimations consider local background, </a:t>
            </a:r>
            <a:r>
              <a:rPr lang="en-US" sz="1300" dirty="0" err="1" smtClean="0">
                <a:latin typeface="Lucida Grande" charset="0"/>
                <a:ea typeface="ＭＳ Ｐゴシック" charset="0"/>
                <a:cs typeface="ＭＳ Ｐゴシック" charset="0"/>
                <a:sym typeface="Lucida Grande" charset="0"/>
              </a:rPr>
              <a:t>stauration</a:t>
            </a:r>
            <a:r>
              <a:rPr lang="en-US" sz="1300" dirty="0" smtClean="0">
                <a:latin typeface="Lucida Grande" charset="0"/>
                <a:ea typeface="ＭＳ Ｐゴシック" charset="0"/>
                <a:cs typeface="ＭＳ Ｐゴシック" charset="0"/>
                <a:sym typeface="Lucida Grande" charset="0"/>
              </a:rPr>
              <a:t>,</a:t>
            </a:r>
          </a:p>
          <a:p>
            <a:pPr marL="342900" indent="-342900">
              <a:spcBef>
                <a:spcPts val="1000"/>
              </a:spcBef>
              <a:buFontTx/>
              <a:buAutoNum type="alphaUcParenBoth"/>
            </a:pPr>
            <a:r>
              <a:rPr lang="en-US" sz="1300" dirty="0" smtClean="0">
                <a:latin typeface="Lucida Grande" charset="0"/>
                <a:ea typeface="ＭＳ Ｐゴシック" charset="0"/>
                <a:cs typeface="ＭＳ Ｐゴシック" charset="0"/>
                <a:sym typeface="Lucida Grande" charset="0"/>
              </a:rPr>
              <a:t>Consideration of spots significantly different from background.</a:t>
            </a:r>
          </a:p>
          <a:p>
            <a:pPr marL="342900" indent="-342900">
              <a:spcBef>
                <a:spcPts val="1000"/>
              </a:spcBef>
              <a:buFontTx/>
              <a:buAutoNum type="alphaUcParenBoth"/>
            </a:pPr>
            <a:endParaRPr lang="en-US" sz="1300" dirty="0">
              <a:solidFill>
                <a:schemeClr val="tx1"/>
              </a:solidFill>
              <a:latin typeface="Lucida Grande" charset="0"/>
              <a:ea typeface="ＭＳ Ｐゴシック" charset="0"/>
              <a:cs typeface="ＭＳ Ｐゴシック" charset="0"/>
              <a:sym typeface="Lucida Grande" charset="0"/>
            </a:endParaRPr>
          </a:p>
        </p:txBody>
      </p:sp>
      <p:sp>
        <p:nvSpPr>
          <p:cNvPr id="10" name="Rectangle 12"/>
          <p:cNvSpPr>
            <a:spLocks/>
          </p:cNvSpPr>
          <p:nvPr/>
        </p:nvSpPr>
        <p:spPr bwMode="auto">
          <a:xfrm>
            <a:off x="5573713" y="2057400"/>
            <a:ext cx="253365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>
                <a:solidFill>
                  <a:schemeClr val="tx1"/>
                </a:solidFill>
                <a:ea typeface="ＭＳ Ｐゴシック" charset="0"/>
                <a:cs typeface="ＭＳ Ｐゴシック" charset="0"/>
              </a:rPr>
              <a:t>Wang et al., 2001</a:t>
            </a:r>
          </a:p>
        </p:txBody>
      </p:sp>
    </p:spTree>
    <p:extLst>
      <p:ext uri="{BB962C8B-B14F-4D97-AF65-F5344CB8AC3E}">
        <p14:creationId xmlns:p14="http://schemas.microsoft.com/office/powerpoint/2010/main" val="3499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Differential</a:t>
            </a:r>
            <a:r>
              <a:rPr lang="es-ES" dirty="0" smtClean="0"/>
              <a:t> </a:t>
            </a:r>
            <a:r>
              <a:rPr lang="es-ES" dirty="0" err="1" smtClean="0"/>
              <a:t>expression</a:t>
            </a:r>
            <a:r>
              <a:rPr lang="es-ES" dirty="0" smtClean="0"/>
              <a:t>: log-ratio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410422" cy="4525963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N W3" charset="0"/>
                <a:cs typeface="ヒラギノ角ゴ ProN W3" charset="0"/>
              </a:rPr>
              <a:t>Reference channel(Cy3 green </a:t>
            </a:r>
            <a:r>
              <a:rPr lang="en-US" dirty="0" err="1" smtClean="0">
                <a:latin typeface="Arial" charset="0"/>
                <a:ea typeface="ヒラギノ角ゴ ProN W3" charset="0"/>
                <a:cs typeface="ヒラギノ角ゴ ProN W3" charset="0"/>
              </a:rPr>
              <a:t>fluorophore</a:t>
            </a:r>
            <a:r>
              <a:rPr lang="en-US" dirty="0" smtClean="0">
                <a:latin typeface="Arial" charset="0"/>
                <a:ea typeface="ヒラギノ角ゴ ProN W3" charset="0"/>
                <a:cs typeface="ヒラギノ角ゴ ProN W3" charset="0"/>
              </a:rPr>
              <a:t>)</a:t>
            </a:r>
          </a:p>
          <a:p>
            <a:r>
              <a:rPr lang="en-US" dirty="0" smtClean="0">
                <a:latin typeface="Arial" charset="0"/>
                <a:ea typeface="ヒラギノ角ゴ ProN W3" charset="0"/>
                <a:cs typeface="ヒラギノ角ゴ ProN W3" charset="0"/>
              </a:rPr>
              <a:t>Treatment channel(Cy5, red)</a:t>
            </a:r>
          </a:p>
          <a:p>
            <a:endParaRPr lang="en-US" dirty="0">
              <a:latin typeface="Arial" charset="0"/>
              <a:ea typeface="ヒラギノ角ゴ ProN W3" charset="0"/>
              <a:cs typeface="ヒラギノ角ゴ ProN W3" charset="0"/>
            </a:endParaRPr>
          </a:p>
          <a:p>
            <a:r>
              <a:rPr lang="en-US" dirty="0" err="1" smtClean="0">
                <a:latin typeface="Arial" charset="0"/>
                <a:ea typeface="ヒラギノ角ゴ ProN W3" charset="0"/>
                <a:cs typeface="ヒラギノ角ゴ ProN W3" charset="0"/>
              </a:rPr>
              <a:t>Luminiscence</a:t>
            </a:r>
            <a:r>
              <a:rPr lang="en-US" dirty="0" smtClean="0">
                <a:latin typeface="Arial" charset="0"/>
                <a:ea typeface="ヒラギノ角ゴ ProN W3" charset="0"/>
                <a:cs typeface="ヒラギノ角ゴ ProN W3" charset="0"/>
              </a:rPr>
              <a:t> quantification I</a:t>
            </a:r>
          </a:p>
          <a:p>
            <a:endParaRPr lang="en-US" dirty="0">
              <a:latin typeface="Arial" charset="0"/>
              <a:ea typeface="ヒラギノ角ゴ ProN W3" charset="0"/>
              <a:cs typeface="ヒラギノ角ゴ ProN W3" charset="0"/>
            </a:endParaRPr>
          </a:p>
          <a:p>
            <a:r>
              <a:rPr lang="en-US" dirty="0" smtClean="0">
                <a:latin typeface="Arial" charset="0"/>
                <a:ea typeface="ヒラギノ角ゴ ProN W3" charset="0"/>
                <a:cs typeface="ヒラギノ角ゴ ProN W3" charset="0"/>
              </a:rPr>
              <a:t>Log-ratio index to compare conditions:</a:t>
            </a:r>
          </a:p>
          <a:p>
            <a:endParaRPr lang="en-US" dirty="0" smtClean="0">
              <a:latin typeface="Arial" charset="0"/>
              <a:ea typeface="ヒラギノ角ゴ ProN W3" charset="0"/>
              <a:cs typeface="ヒラギノ角ゴ ProN W3" charset="0"/>
            </a:endParaRPr>
          </a:p>
          <a:p>
            <a:endParaRPr lang="es-ES" dirty="0"/>
          </a:p>
        </p:txBody>
      </p:sp>
      <p:pic>
        <p:nvPicPr>
          <p:cNvPr id="4" name="Picture 10"/>
          <p:cNvPicPr>
            <a:picLocks noChangeArrowheads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5173663"/>
            <a:ext cx="39751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8832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Interpretation</a:t>
            </a:r>
            <a:r>
              <a:rPr lang="es-ES" dirty="0" smtClean="0"/>
              <a:t> of log-ratio </a:t>
            </a:r>
            <a:r>
              <a:rPr lang="es-ES" dirty="0" err="1" smtClean="0"/>
              <a:t>values</a:t>
            </a:r>
            <a:endParaRPr lang="es-ES" dirty="0"/>
          </a:p>
        </p:txBody>
      </p:sp>
      <p:graphicFrame>
        <p:nvGraphicFramePr>
          <p:cNvPr id="4" name="Group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5716976"/>
              </p:ext>
            </p:extLst>
          </p:nvPr>
        </p:nvGraphicFramePr>
        <p:xfrm>
          <a:off x="457200" y="1716088"/>
          <a:ext cx="8229600" cy="4965699"/>
        </p:xfrm>
        <a:graphic>
          <a:graphicData uri="http://schemas.openxmlformats.org/drawingml/2006/table">
            <a:tbl>
              <a:tblPr/>
              <a:tblGrid>
                <a:gridCol w="2403086"/>
                <a:gridCol w="5826514"/>
              </a:tblGrid>
              <a:tr h="454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840000"/>
                        </a:buClr>
                        <a:buSzPct val="100000"/>
                        <a:buFont typeface="Time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old" charset="0"/>
                          <a:ea typeface="ヒラギノ角ゴ ProN W3" charset="0"/>
                          <a:cs typeface="ヒラギノ角ゴ ProN W3" charset="0"/>
                          <a:sym typeface="Arial Bold" charset="0"/>
                        </a:rPr>
                        <a:t>Log-ratio</a:t>
                      </a:r>
                    </a:p>
                  </a:txBody>
                  <a:tcPr marL="50800" marR="50800" marT="50800" marB="50800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840000"/>
                        </a:buClr>
                        <a:buSzPct val="100000"/>
                        <a:buFont typeface="Time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old" charset="0"/>
                          <a:ea typeface="ヒラギノ角ゴ ProN W3" charset="0"/>
                          <a:cs typeface="ヒラギノ角ゴ ProN W3" charset="0"/>
                          <a:sym typeface="Arial Bold" charset="0"/>
                        </a:rPr>
                        <a:t>Interpretation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old" charset="0"/>
                        <a:ea typeface="ヒラギノ角ゴ ProN W3" charset="0"/>
                        <a:cs typeface="ヒラギノ角ゴ ProN W3" charset="0"/>
                        <a:sym typeface="Arial Bold" charset="0"/>
                      </a:endParaRP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8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840000"/>
                        </a:buClr>
                        <a:buSzPct val="100000"/>
                        <a:buFont typeface="Time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next to 0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N W3" charset="0"/>
                        <a:cs typeface="ヒラギノ角ゴ ProN W3" charset="0"/>
                        <a:sym typeface="Arial" charset="0"/>
                      </a:endParaRPr>
                    </a:p>
                  </a:txBody>
                  <a:tcPr marL="50800" marR="50800" marT="50800" marB="50800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840000"/>
                        </a:buClr>
                        <a:buSzPct val="100000"/>
                        <a:buFont typeface="Time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treatment does not provoke change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N W3" charset="0"/>
                        <a:cs typeface="ヒラギノ角ゴ ProN W3" charset="0"/>
                        <a:sym typeface="Arial" charset="0"/>
                      </a:endParaRP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8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840000"/>
                        </a:buClr>
                        <a:buSzPct val="100000"/>
                        <a:buFont typeface="Time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positive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N W3" charset="0"/>
                        <a:cs typeface="ヒラギノ角ゴ ProN W3" charset="0"/>
                        <a:sym typeface="Arial" charset="0"/>
                      </a:endParaRPr>
                    </a:p>
                  </a:txBody>
                  <a:tcPr marL="50800" marR="50800" marT="50800" marB="50800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840000"/>
                        </a:buClr>
                        <a:buSzPct val="100000"/>
                        <a:buFont typeface="Time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treatment increases expression (over expression)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N W3" charset="0"/>
                        <a:cs typeface="ヒラギノ角ゴ ProN W3" charset="0"/>
                        <a:sym typeface="Arial" charset="0"/>
                      </a:endParaRP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840000"/>
                        </a:buClr>
                        <a:buSzPct val="100000"/>
                        <a:buFont typeface="Time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N W3" charset="0"/>
                        <a:cs typeface="ヒラギノ角ゴ ProN W3" charset="0"/>
                        <a:sym typeface="Arial" charset="0"/>
                      </a:endParaRPr>
                    </a:p>
                  </a:txBody>
                  <a:tcPr marL="50800" marR="50800" marT="50800" marB="50800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840000"/>
                        </a:buClr>
                        <a:buSzPct val="100000"/>
                        <a:buFont typeface="Time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Treatment duplicates the expression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N W3" charset="0"/>
                        <a:cs typeface="ヒラギノ角ゴ ProN W3" charset="0"/>
                        <a:sym typeface="Arial" charset="0"/>
                      </a:endParaRP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8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840000"/>
                        </a:buClr>
                        <a:buSzPct val="100000"/>
                        <a:buFont typeface="Time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negative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N W3" charset="0"/>
                        <a:cs typeface="ヒラギノ角ゴ ProN W3" charset="0"/>
                        <a:sym typeface="Arial" charset="0"/>
                      </a:endParaRPr>
                    </a:p>
                  </a:txBody>
                  <a:tcPr marL="50800" marR="50800" marT="50800" marB="50800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840000"/>
                        </a:buClr>
                        <a:buSzPct val="100000"/>
                        <a:buFont typeface="Time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Treatment reduces the expression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N W3" charset="0"/>
                        <a:cs typeface="ヒラギノ角ゴ ProN W3" charset="0"/>
                        <a:sym typeface="Arial" charset="0"/>
                      </a:endParaRP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840000"/>
                        </a:buClr>
                        <a:buSzPct val="100000"/>
                        <a:buFont typeface="Time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-</a:t>
                      </a: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840000"/>
                        </a:buClr>
                        <a:buSzPct val="100000"/>
                        <a:buFont typeface="Time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charset="0"/>
                          <a:cs typeface="ヒラギノ角ゴ ProN W3" charset="0"/>
                          <a:sym typeface="Arial" charset="0"/>
                        </a:rPr>
                        <a:t>Treatment reduces the expression into half part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N W3" charset="0"/>
                        <a:cs typeface="ヒラギノ角ゴ ProN W3" charset="0"/>
                        <a:sym typeface="Arial" charset="0"/>
                      </a:endParaRP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73539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Example</a:t>
            </a:r>
            <a:r>
              <a:rPr lang="es-ES" dirty="0" smtClean="0"/>
              <a:t>: PAM50</a:t>
            </a:r>
            <a:endParaRPr lang="es-ES" dirty="0"/>
          </a:p>
        </p:txBody>
      </p:sp>
      <p:sp>
        <p:nvSpPr>
          <p:cNvPr id="4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69465"/>
          </a:xfrm>
        </p:spPr>
        <p:txBody>
          <a:bodyPr>
            <a:normAutofit fontScale="92500" lnSpcReduction="20000"/>
          </a:bodyPr>
          <a:lstStyle/>
          <a:p>
            <a:r>
              <a:rPr lang="es-ES" dirty="0" err="1" smtClean="0"/>
              <a:t>Breast</a:t>
            </a:r>
            <a:r>
              <a:rPr lang="es-ES" dirty="0" smtClean="0"/>
              <a:t> </a:t>
            </a:r>
            <a:r>
              <a:rPr lang="es-ES" dirty="0" err="1" smtClean="0"/>
              <a:t>cancer</a:t>
            </a:r>
            <a:r>
              <a:rPr lang="es-ES" dirty="0" smtClean="0"/>
              <a:t> </a:t>
            </a:r>
            <a:r>
              <a:rPr lang="es-ES" dirty="0" err="1" smtClean="0"/>
              <a:t>subtypes</a:t>
            </a:r>
            <a:r>
              <a:rPr lang="es-ES" dirty="0" smtClean="0"/>
              <a:t> </a:t>
            </a:r>
            <a:r>
              <a:rPr lang="es-ES" dirty="0" err="1" smtClean="0"/>
              <a:t>give</a:t>
            </a:r>
            <a:r>
              <a:rPr lang="es-ES" dirty="0" smtClean="0"/>
              <a:t> </a:t>
            </a:r>
            <a:r>
              <a:rPr lang="es-ES" dirty="0" err="1" smtClean="0"/>
              <a:t>information</a:t>
            </a:r>
            <a:r>
              <a:rPr lang="es-ES" dirty="0" smtClean="0"/>
              <a:t> </a:t>
            </a:r>
            <a:r>
              <a:rPr lang="es-ES" dirty="0" err="1" smtClean="0"/>
              <a:t>about</a:t>
            </a:r>
            <a:r>
              <a:rPr lang="es-ES" dirty="0" smtClean="0"/>
              <a:t> prognosis and </a:t>
            </a:r>
            <a:r>
              <a:rPr lang="es-ES" dirty="0" err="1" smtClean="0"/>
              <a:t>orientate</a:t>
            </a:r>
            <a:r>
              <a:rPr lang="es-ES" dirty="0" smtClean="0"/>
              <a:t> </a:t>
            </a:r>
            <a:r>
              <a:rPr lang="es-ES" dirty="0" err="1" smtClean="0"/>
              <a:t>treatments</a:t>
            </a:r>
            <a:r>
              <a:rPr lang="es-ES" dirty="0" smtClean="0"/>
              <a:t>-&gt; </a:t>
            </a:r>
            <a:r>
              <a:rPr lang="es-ES" dirty="0" err="1" smtClean="0"/>
              <a:t>improve</a:t>
            </a:r>
            <a:r>
              <a:rPr lang="es-ES" dirty="0" smtClean="0"/>
              <a:t> </a:t>
            </a:r>
            <a:r>
              <a:rPr lang="es-ES" dirty="0" err="1" smtClean="0"/>
              <a:t>assignations</a:t>
            </a:r>
            <a:r>
              <a:rPr lang="es-ES" dirty="0"/>
              <a:t> </a:t>
            </a:r>
            <a:r>
              <a:rPr lang="es-ES" dirty="0" err="1" smtClean="0"/>
              <a:t>using</a:t>
            </a:r>
            <a:r>
              <a:rPr lang="es-ES" dirty="0" smtClean="0"/>
              <a:t> </a:t>
            </a:r>
            <a:r>
              <a:rPr lang="es-ES" dirty="0" err="1" smtClean="0"/>
              <a:t>genomic</a:t>
            </a:r>
            <a:r>
              <a:rPr lang="es-ES" dirty="0" smtClean="0"/>
              <a:t> data.</a:t>
            </a:r>
          </a:p>
          <a:p>
            <a:r>
              <a:rPr lang="es-ES" dirty="0" err="1" smtClean="0"/>
              <a:t>Microarray</a:t>
            </a:r>
            <a:r>
              <a:rPr lang="es-ES" dirty="0" smtClean="0"/>
              <a:t> </a:t>
            </a:r>
            <a:r>
              <a:rPr lang="es-ES" dirty="0" err="1"/>
              <a:t>expression</a:t>
            </a:r>
            <a:r>
              <a:rPr lang="es-ES" dirty="0"/>
              <a:t> </a:t>
            </a:r>
            <a:r>
              <a:rPr lang="es-ES" dirty="0" err="1" smtClean="0"/>
              <a:t>provide</a:t>
            </a:r>
            <a:r>
              <a:rPr lang="es-ES" dirty="0" smtClean="0"/>
              <a:t> </a:t>
            </a:r>
            <a:r>
              <a:rPr lang="es-ES" dirty="0"/>
              <a:t>a </a:t>
            </a:r>
            <a:r>
              <a:rPr lang="es-ES" dirty="0" err="1"/>
              <a:t>comparative</a:t>
            </a:r>
            <a:r>
              <a:rPr lang="es-ES" dirty="0"/>
              <a:t> </a:t>
            </a:r>
            <a:r>
              <a:rPr lang="es-ES" dirty="0" err="1"/>
              <a:t>measure</a:t>
            </a:r>
            <a:r>
              <a:rPr lang="es-ES" dirty="0"/>
              <a:t> of </a:t>
            </a:r>
            <a:r>
              <a:rPr lang="es-ES" dirty="0" err="1"/>
              <a:t>patient</a:t>
            </a:r>
            <a:r>
              <a:rPr lang="es-ES" dirty="0"/>
              <a:t> vs </a:t>
            </a:r>
            <a:r>
              <a:rPr lang="es-ES" dirty="0" err="1"/>
              <a:t>healthy</a:t>
            </a:r>
            <a:r>
              <a:rPr lang="es-ES" dirty="0"/>
              <a:t> </a:t>
            </a:r>
            <a:r>
              <a:rPr lang="es-ES" dirty="0" err="1"/>
              <a:t>subject</a:t>
            </a:r>
            <a:r>
              <a:rPr lang="es-ES" dirty="0"/>
              <a:t> </a:t>
            </a:r>
            <a:r>
              <a:rPr lang="es-ES" dirty="0" err="1"/>
              <a:t>differences</a:t>
            </a:r>
            <a:r>
              <a:rPr lang="es-ES" dirty="0"/>
              <a:t> per </a:t>
            </a:r>
            <a:r>
              <a:rPr lang="es-ES" dirty="0" smtClean="0"/>
              <a:t>gene. </a:t>
            </a:r>
          </a:p>
          <a:p>
            <a:r>
              <a:rPr lang="es-ES" dirty="0" err="1" smtClean="0"/>
              <a:t>Typical</a:t>
            </a:r>
            <a:r>
              <a:rPr lang="es-ES" dirty="0" smtClean="0"/>
              <a:t> human </a:t>
            </a:r>
            <a:r>
              <a:rPr lang="es-ES" dirty="0" err="1" smtClean="0"/>
              <a:t>genome-wide</a:t>
            </a:r>
            <a:r>
              <a:rPr lang="es-ES" dirty="0" smtClean="0"/>
              <a:t> </a:t>
            </a:r>
            <a:r>
              <a:rPr lang="es-ES" dirty="0" err="1" smtClean="0"/>
              <a:t>microarray</a:t>
            </a:r>
            <a:r>
              <a:rPr lang="es-ES" dirty="0" smtClean="0"/>
              <a:t> </a:t>
            </a:r>
            <a:r>
              <a:rPr lang="es-ES" dirty="0" err="1"/>
              <a:t>provides</a:t>
            </a:r>
            <a:r>
              <a:rPr lang="es-ES" dirty="0"/>
              <a:t> </a:t>
            </a:r>
            <a:r>
              <a:rPr lang="es-ES" dirty="0" err="1"/>
              <a:t>information</a:t>
            </a:r>
            <a:r>
              <a:rPr lang="es-ES" dirty="0"/>
              <a:t> </a:t>
            </a:r>
            <a:r>
              <a:rPr lang="es-ES" dirty="0" err="1"/>
              <a:t>about</a:t>
            </a:r>
            <a:r>
              <a:rPr lang="es-ES" dirty="0"/>
              <a:t> 20.000 </a:t>
            </a:r>
            <a:r>
              <a:rPr lang="es-ES" dirty="0" smtClean="0"/>
              <a:t>variables (gene </a:t>
            </a:r>
            <a:r>
              <a:rPr lang="es-ES" dirty="0" err="1" smtClean="0"/>
              <a:t>expressions</a:t>
            </a:r>
            <a:r>
              <a:rPr lang="es-ES" dirty="0" smtClean="0"/>
              <a:t>). </a:t>
            </a:r>
          </a:p>
          <a:p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/>
              <a:t>problem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 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identify</a:t>
            </a:r>
            <a:r>
              <a:rPr lang="es-ES" dirty="0"/>
              <a:t> variables </a:t>
            </a:r>
            <a:r>
              <a:rPr lang="es-ES" dirty="0" err="1"/>
              <a:t>with</a:t>
            </a:r>
            <a:r>
              <a:rPr lang="es-ES" dirty="0"/>
              <a:t> </a:t>
            </a:r>
            <a:r>
              <a:rPr lang="es-ES" dirty="0" err="1"/>
              <a:t>significant</a:t>
            </a:r>
            <a:r>
              <a:rPr lang="es-ES" dirty="0"/>
              <a:t> </a:t>
            </a:r>
            <a:r>
              <a:rPr lang="es-ES" dirty="0" err="1" smtClean="0"/>
              <a:t>changes</a:t>
            </a:r>
            <a:r>
              <a:rPr lang="es-ES" dirty="0" smtClean="0"/>
              <a:t>.</a:t>
            </a:r>
            <a:endParaRPr lang="en-US" dirty="0"/>
          </a:p>
          <a:p>
            <a:r>
              <a:rPr lang="es-ES" b="1" dirty="0" err="1" smtClean="0"/>
              <a:t>Paper</a:t>
            </a:r>
            <a:r>
              <a:rPr lang="es-ES" b="1" dirty="0" smtClean="0"/>
              <a:t> </a:t>
            </a:r>
            <a:r>
              <a:rPr lang="es-ES" b="1" dirty="0" err="1" smtClean="0"/>
              <a:t>by</a:t>
            </a:r>
            <a:r>
              <a:rPr lang="es-ES" b="1" dirty="0" smtClean="0"/>
              <a:t> Parker et al., 2009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326563932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709</Words>
  <Application>Microsoft Macintosh PowerPoint</Application>
  <PresentationFormat>Presentación en pantalla (4:3)</PresentationFormat>
  <Paragraphs>136</Paragraphs>
  <Slides>36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37" baseType="lpstr">
      <vt:lpstr>Tema de Office</vt:lpstr>
      <vt:lpstr>Clustering of genomic data</vt:lpstr>
      <vt:lpstr>Genomic data</vt:lpstr>
      <vt:lpstr>From genes to proteins</vt:lpstr>
      <vt:lpstr>Microarrays</vt:lpstr>
      <vt:lpstr>Imaging analysis of microarrays</vt:lpstr>
      <vt:lpstr>Quantification ideas</vt:lpstr>
      <vt:lpstr>Differential expression: log-ratio</vt:lpstr>
      <vt:lpstr>Interpretation of log-ratio values</vt:lpstr>
      <vt:lpstr>Example: PAM50</vt:lpstr>
      <vt:lpstr>Breast cancer sub-types</vt:lpstr>
      <vt:lpstr>PAM50 idea</vt:lpstr>
      <vt:lpstr>PAM50 results  columns: 189 samples rows:1906 genes  Clusters (from left to right): Her2-enriched (pink) Basal-like Normal-like Luminal B (light blue) Luminal A (dark blue)</vt:lpstr>
      <vt:lpstr>PAM50 results after cleaning: profiles </vt:lpstr>
      <vt:lpstr>Playing with data: R (Rstudio)</vt:lpstr>
      <vt:lpstr>In R with training data</vt:lpstr>
      <vt:lpstr>TRAINING PAM50 data</vt:lpstr>
      <vt:lpstr>Visualization of clusters</vt:lpstr>
      <vt:lpstr>Heatmap of hierarchical clustering with method= complete</vt:lpstr>
      <vt:lpstr>… Bigger</vt:lpstr>
      <vt:lpstr>Presentación de PowerPoint</vt:lpstr>
      <vt:lpstr>Dendrograms of clustering</vt:lpstr>
      <vt:lpstr>Centroids of clusters</vt:lpstr>
      <vt:lpstr>Presentación de PowerPoint</vt:lpstr>
      <vt:lpstr>All the cluster profiles</vt:lpstr>
      <vt:lpstr>It was the same task again</vt:lpstr>
      <vt:lpstr>Given a set of patient profile assign the subtype</vt:lpstr>
      <vt:lpstr>Presentación de PowerPoint</vt:lpstr>
      <vt:lpstr>Exercise,2</vt:lpstr>
      <vt:lpstr>Comparing clinical annotations with predictions</vt:lpstr>
      <vt:lpstr>New data: Chilean patients</vt:lpstr>
      <vt:lpstr>Assignations</vt:lpstr>
      <vt:lpstr>Comparing clinical annotations with predictions</vt:lpstr>
      <vt:lpstr>It was the same task again</vt:lpstr>
      <vt:lpstr>Principal Component Analysis</vt:lpstr>
      <vt:lpstr>… Bigger, zooming: Her2 quadrant</vt:lpstr>
      <vt:lpstr>Presentación de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Clustering of genomic data</dc:title>
  <dc:creator>Rodrigo Assar</dc:creator>
  <cp:lastModifiedBy>Rodrigo Assar</cp:lastModifiedBy>
  <cp:revision>56</cp:revision>
  <dcterms:created xsi:type="dcterms:W3CDTF">2017-08-26T11:15:55Z</dcterms:created>
  <dcterms:modified xsi:type="dcterms:W3CDTF">2017-08-26T15:21:03Z</dcterms:modified>
</cp:coreProperties>
</file>